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20"/>
  </p:notesMasterIdLst>
  <p:sldIdLst>
    <p:sldId id="257" r:id="rId2"/>
    <p:sldId id="278" r:id="rId3"/>
    <p:sldId id="280" r:id="rId4"/>
    <p:sldId id="261" r:id="rId5"/>
    <p:sldId id="281" r:id="rId6"/>
    <p:sldId id="275" r:id="rId7"/>
    <p:sldId id="259" r:id="rId8"/>
    <p:sldId id="276" r:id="rId9"/>
    <p:sldId id="270" r:id="rId10"/>
    <p:sldId id="271" r:id="rId11"/>
    <p:sldId id="264" r:id="rId12"/>
    <p:sldId id="265" r:id="rId13"/>
    <p:sldId id="272" r:id="rId14"/>
    <p:sldId id="266" r:id="rId15"/>
    <p:sldId id="267" r:id="rId16"/>
    <p:sldId id="268" r:id="rId17"/>
    <p:sldId id="269" r:id="rId18"/>
    <p:sldId id="273" r:id="rId19"/>
  </p:sldIdLst>
  <p:sldSz cx="12192000" cy="6858000"/>
  <p:notesSz cx="6858000" cy="9144000"/>
  <p:embeddedFontLst>
    <p:embeddedFont>
      <p:font typeface="Lucida Console" panose="020B0609040504020204" pitchFamily="49" charset="0"/>
      <p:regular r:id="rId21"/>
    </p:embeddedFont>
    <p:embeddedFont>
      <p:font typeface="Lato" panose="020F0502020204030203"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League Spartan" panose="00000800000000000000" pitchFamily="50" charset="0"/>
      <p:bold r:id="rId32"/>
    </p:embeddedFont>
    <p:embeddedFont>
      <p:font typeface="Open Sans Light" panose="020B0306030504020204" pitchFamily="34" charset="0"/>
      <p:regular r:id="rId33"/>
      <p:italic r:id="rId34"/>
    </p:embeddedFont>
    <p:embeddedFont>
      <p:font typeface="Open Sans Extrabold" panose="020B0906030804020204" pitchFamily="34" charset="0"/>
      <p:bold r:id="rId35"/>
      <p:boldItalic r:id="rId36"/>
    </p:embeddedFont>
    <p:embeddedFont>
      <p:font typeface="Gill Sans MT" panose="020B0502020104020203"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148E51E6-16BC-4460-8FEC-8A9E6CDB5E1A}">
          <p14:sldIdLst>
            <p14:sldId id="257"/>
            <p14:sldId id="278"/>
            <p14:sldId id="280"/>
            <p14:sldId id="261"/>
            <p14:sldId id="281"/>
            <p14:sldId id="275"/>
            <p14:sldId id="259"/>
            <p14:sldId id="276"/>
            <p14:sldId id="270"/>
          </p14:sldIdLst>
        </p14:section>
        <p14:section name="Pupil facing slides" id="{6426DDC9-3476-4499-A402-C5047D3C9974}">
          <p14:sldIdLst>
            <p14:sldId id="271"/>
            <p14:sldId id="264"/>
            <p14:sldId id="265"/>
            <p14:sldId id="272"/>
            <p14:sldId id="266"/>
            <p14:sldId id="267"/>
            <p14:sldId id="268"/>
            <p14:sldId id="269"/>
            <p14:sldId id="27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2" clrIdx="0">
    <p:extLst/>
  </p:cmAuthor>
  <p:cmAuthor id="2" name="Karen" initials="KS" lastIdx="7" clrIdx="1"/>
  <p:cmAuthor id="3" name="Jenny Barksfield" initials="JB" lastIdx="8" clrIdx="2">
    <p:extLst>
      <p:ext uri="{19B8F6BF-5375-455C-9EA6-DF929625EA0E}">
        <p15:presenceInfo xmlns:p15="http://schemas.microsoft.com/office/powerpoint/2012/main" userId="S-1-5-21-1285066173-1815393381-3561576999-2204" providerId="AD"/>
      </p:ext>
    </p:extLst>
  </p:cmAuthor>
  <p:cmAuthor id="4" name="Jenny Fox" initials="JF" lastIdx="6" clrIdx="3">
    <p:extLst>
      <p:ext uri="{19B8F6BF-5375-455C-9EA6-DF929625EA0E}">
        <p15:presenceInfo xmlns:p15="http://schemas.microsoft.com/office/powerpoint/2012/main" userId="S-1-5-21-1285066173-1815393381-3561576999-2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747679"/>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058" autoAdjust="0"/>
  </p:normalViewPr>
  <p:slideViewPr>
    <p:cSldViewPr snapToGrid="0">
      <p:cViewPr varScale="1">
        <p:scale>
          <a:sx n="91" d="100"/>
          <a:sy n="91" d="100"/>
        </p:scale>
        <p:origin x="1350"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06/02/2020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a:p>
        </p:txBody>
      </p:sp>
    </p:spTree>
    <p:extLst>
      <p:ext uri="{BB962C8B-B14F-4D97-AF65-F5344CB8AC3E}">
        <p14:creationId xmlns:p14="http://schemas.microsoft.com/office/powerpoint/2010/main" val="246535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a:p>
        </p:txBody>
      </p:sp>
    </p:spTree>
    <p:extLst>
      <p:ext uri="{BB962C8B-B14F-4D97-AF65-F5344CB8AC3E}">
        <p14:creationId xmlns:p14="http://schemas.microsoft.com/office/powerpoint/2010/main" val="1519674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Teacher Notes </a:t>
            </a:r>
          </a:p>
          <a:p>
            <a:r>
              <a:rPr lang="en-GB" b="0" baseline="0" dirty="0" smtClean="0"/>
              <a:t>Use this slide to display your class agreement / ground rules for PSHE education lessons.  See </a:t>
            </a:r>
            <a:r>
              <a:rPr lang="en-GB" b="1" baseline="0" dirty="0" smtClean="0"/>
              <a:t>Accompanying Teacher Guidance Notes </a:t>
            </a:r>
            <a:r>
              <a:rPr lang="en-GB" b="0" baseline="0" dirty="0" smtClean="0"/>
              <a:t>(separate document). </a:t>
            </a:r>
            <a:endParaRPr lang="en-GB" b="0"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a:p>
        </p:txBody>
      </p:sp>
    </p:spTree>
    <p:extLst>
      <p:ext uri="{BB962C8B-B14F-4D97-AF65-F5344CB8AC3E}">
        <p14:creationId xmlns:p14="http://schemas.microsoft.com/office/powerpoint/2010/main" val="3179879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Teacher Notes - </a:t>
            </a:r>
            <a:r>
              <a:rPr lang="en-US" b="1" dirty="0" smtClean="0"/>
              <a:t>Baseline assessment (10 </a:t>
            </a:r>
            <a:r>
              <a:rPr lang="en-US" b="1" dirty="0" err="1" smtClean="0"/>
              <a:t>mins</a:t>
            </a:r>
            <a:r>
              <a:rPr lang="en-US"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important that pupils complete this activity individually</a:t>
            </a:r>
            <a:r>
              <a:rPr lang="en-US" baseline="0" dirty="0" smtClean="0"/>
              <a:t>. Do</a:t>
            </a:r>
            <a:r>
              <a:rPr lang="en-US" dirty="0" smtClean="0"/>
              <a:t> not guide or prompt their answers. When finished, collect in their papers.</a:t>
            </a:r>
            <a:r>
              <a:rPr lang="en-US" baseline="0" dirty="0" smtClean="0"/>
              <a:t>  E</a:t>
            </a:r>
            <a:r>
              <a:rPr lang="en-US" dirty="0" smtClean="0"/>
              <a:t>xplain you</a:t>
            </a:r>
            <a:r>
              <a:rPr lang="en-US" baseline="0" dirty="0" smtClean="0"/>
              <a:t> will </a:t>
            </a:r>
            <a:r>
              <a:rPr lang="en-US" dirty="0" smtClean="0"/>
              <a:t>revisit this work at the end of the lesson. </a:t>
            </a:r>
            <a:r>
              <a:rPr lang="en-US" baseline="0" dirty="0" smtClean="0"/>
              <a:t> </a:t>
            </a:r>
            <a:r>
              <a:rPr lang="en-US" dirty="0" smtClean="0"/>
              <a:t>Look through pupils’ ideas to elicit an understanding of what pupils already know about the importance of sleep and routines that promote good sleep.</a:t>
            </a:r>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a:p>
        </p:txBody>
      </p:sp>
    </p:spTree>
    <p:extLst>
      <p:ext uri="{BB962C8B-B14F-4D97-AF65-F5344CB8AC3E}">
        <p14:creationId xmlns:p14="http://schemas.microsoft.com/office/powerpoint/2010/main" val="2539863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a:t>
            </a:r>
            <a:r>
              <a:rPr lang="en-GB" b="1" baseline="0" dirty="0" smtClean="0"/>
              <a:t> Notes – Learning objective and outcomes</a:t>
            </a:r>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Introduce the learning objectives and outcomes, explaining that this lesson will explore why it is important to get good sleep, and how sleep patterns change during puberty.</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a:p>
        </p:txBody>
      </p:sp>
    </p:spTree>
    <p:extLst>
      <p:ext uri="{BB962C8B-B14F-4D97-AF65-F5344CB8AC3E}">
        <p14:creationId xmlns:p14="http://schemas.microsoft.com/office/powerpoint/2010/main" val="3037151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a:t>
            </a:r>
            <a:r>
              <a:rPr lang="en-GB" b="1" baseline="0" dirty="0" smtClean="0"/>
              <a:t> Notes – Fact hunt (20 </a:t>
            </a:r>
            <a:r>
              <a:rPr lang="en-GB" b="1" baseline="0" dirty="0" err="1" smtClean="0"/>
              <a:t>mins</a:t>
            </a:r>
            <a:r>
              <a:rPr lang="en-GB" b="1" baseline="0" dirty="0" smtClean="0"/>
              <a:t>)</a:t>
            </a:r>
            <a:endParaRPr lang="en-GB" b="1" dirty="0" smtClean="0"/>
          </a:p>
          <a:p>
            <a:r>
              <a:rPr lang="en-US" dirty="0" smtClean="0"/>
              <a:t>Pin up posters: </a:t>
            </a:r>
            <a:r>
              <a:rPr lang="en-US" b="0" u="sng" dirty="0" smtClean="0"/>
              <a:t>Resource 1: Facts about sleep </a:t>
            </a:r>
            <a:r>
              <a:rPr lang="en-US" dirty="0" smtClean="0"/>
              <a:t>around the classroom (depending on the size of the class, you may need more than one copy of each poster). Pupils</a:t>
            </a:r>
            <a:r>
              <a:rPr lang="en-US" baseline="0" dirty="0" smtClean="0"/>
              <a:t> work in pairs, to complete </a:t>
            </a:r>
            <a:r>
              <a:rPr lang="en-US" b="0" u="sng" dirty="0" smtClean="0"/>
              <a:t>Resource 2: My sleep fact file</a:t>
            </a:r>
            <a:r>
              <a:rPr lang="en-US" b="0" u="sng" baseline="0" dirty="0" smtClean="0"/>
              <a:t> </a:t>
            </a:r>
            <a:r>
              <a:rPr lang="en-US" b="0" baseline="0" dirty="0" smtClean="0"/>
              <a:t>- moving</a:t>
            </a:r>
            <a:r>
              <a:rPr lang="en-US" dirty="0" smtClean="0"/>
              <a:t> around the room looking at the posters and hunting the ‘facts’ needed to answer the questions.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Pupils trade and share facts with other pairs as they discover more.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lang="en-US" dirty="0" smtClean="0"/>
              <a:t>Pupils could be encouraged to take home their completed sleep fact file to share with parents or family members.</a:t>
            </a:r>
          </a:p>
          <a:p>
            <a:endParaRPr lang="en-US" dirty="0" smtClean="0"/>
          </a:p>
          <a:p>
            <a:r>
              <a:rPr lang="en-US" b="1" dirty="0" smtClean="0"/>
              <a:t>Challenge:</a:t>
            </a:r>
            <a:r>
              <a:rPr lang="en-US" b="1" baseline="0" dirty="0" smtClean="0"/>
              <a:t> </a:t>
            </a:r>
            <a:r>
              <a:rPr lang="en-US" b="0" baseline="0" dirty="0" smtClean="0"/>
              <a:t>A </a:t>
            </a:r>
            <a:r>
              <a:rPr lang="en-US" baseline="0" dirty="0" smtClean="0"/>
              <a:t>challenge question is provided on </a:t>
            </a:r>
            <a:r>
              <a:rPr lang="en-US" b="1" dirty="0" smtClean="0"/>
              <a:t>Resource 2: My sleep fact file. </a:t>
            </a:r>
            <a:r>
              <a:rPr lang="en-US" b="0" dirty="0" smtClean="0"/>
              <a:t>Pupils can then identify 3</a:t>
            </a:r>
            <a:r>
              <a:rPr lang="en-US" b="0" baseline="0" dirty="0" smtClean="0"/>
              <a:t> facts they think are most important for children their age and explain why they think this.</a:t>
            </a:r>
          </a:p>
          <a:p>
            <a:endParaRPr lang="en-US" b="1" baseline="0" dirty="0" smtClean="0"/>
          </a:p>
          <a:p>
            <a:r>
              <a:rPr lang="en-US" b="1" baseline="0" dirty="0" smtClean="0"/>
              <a:t>Support:  </a:t>
            </a:r>
            <a:r>
              <a:rPr lang="en-US" b="0" baseline="0" dirty="0" smtClean="0"/>
              <a:t>Pupils could be paired with a more confident reader / scribe or teaching assistant if available. Alternatively, create a bag of objects/pictures related to sleep (or that might be found in a child’s bedroom) and ask them to sort into piles — things that help or things that hinder sleep (it is also helpful to include a “not sure/it depends” pile). Items might include: teddy bear, night light, mobile phone, pet, story book, eye mask, alarm clock, a fizzy drink can etc.. </a:t>
            </a:r>
          </a:p>
          <a:p>
            <a:endParaRPr lang="en-US" b="0" dirty="0" smtClean="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a:p>
        </p:txBody>
      </p:sp>
    </p:spTree>
    <p:extLst>
      <p:ext uri="{BB962C8B-B14F-4D97-AF65-F5344CB8AC3E}">
        <p14:creationId xmlns:p14="http://schemas.microsoft.com/office/powerpoint/2010/main" val="2058209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a:t>
            </a:r>
            <a:r>
              <a:rPr lang="en-GB" b="1" baseline="0" dirty="0" smtClean="0"/>
              <a:t> Notes – Sleep schedule (15 </a:t>
            </a:r>
            <a:r>
              <a:rPr lang="en-GB" b="1" baseline="0" dirty="0" err="1" smtClean="0"/>
              <a:t>mins</a:t>
            </a:r>
            <a:r>
              <a:rPr lang="en-GB" b="1" baseline="0" dirty="0" smtClean="0"/>
              <a:t>) </a:t>
            </a:r>
            <a:endParaRPr lang="en-GB" b="1" dirty="0" smtClean="0"/>
          </a:p>
          <a:p>
            <a:r>
              <a:rPr lang="en-US" dirty="0" smtClean="0"/>
              <a:t>Work</a:t>
            </a:r>
            <a:r>
              <a:rPr lang="en-US" baseline="0" dirty="0" smtClean="0"/>
              <a:t> as a whole class to discuss different </a:t>
            </a:r>
            <a:r>
              <a:rPr lang="en-US" dirty="0" smtClean="0"/>
              <a:t>activities</a:t>
            </a:r>
            <a:r>
              <a:rPr lang="en-US" baseline="0" dirty="0" smtClean="0"/>
              <a:t> </a:t>
            </a:r>
            <a:r>
              <a:rPr lang="en-US" dirty="0" smtClean="0"/>
              <a:t>— for example attending after-school clubs, sports teams, hobbies, </a:t>
            </a:r>
            <a:r>
              <a:rPr lang="en-US" dirty="0" err="1" smtClean="0"/>
              <a:t>favourite</a:t>
            </a:r>
            <a:r>
              <a:rPr lang="en-US" dirty="0" smtClean="0"/>
              <a:t> TV </a:t>
            </a:r>
            <a:r>
              <a:rPr lang="en-US" dirty="0" err="1" smtClean="0"/>
              <a:t>programmes</a:t>
            </a:r>
            <a:r>
              <a:rPr lang="en-US" dirty="0" smtClean="0"/>
              <a:t>, playing with brothers/ sisters, eating dinner, chores, homework and bedtime routines (brushing teeth, washing, reading and calming down). </a:t>
            </a:r>
          </a:p>
          <a:p>
            <a:r>
              <a:rPr lang="en-US" dirty="0" smtClean="0"/>
              <a:t>Pupils work in pairs to complete</a:t>
            </a:r>
            <a:r>
              <a:rPr lang="en-US" baseline="0" dirty="0" smtClean="0"/>
              <a:t> </a:t>
            </a:r>
            <a:r>
              <a:rPr lang="en-US" b="0" u="sng" dirty="0" smtClean="0"/>
              <a:t>Resource 3: Sleep buster solutions</a:t>
            </a:r>
            <a:r>
              <a:rPr lang="en-US" b="0" u="none" dirty="0" smtClean="0"/>
              <a:t>.</a:t>
            </a:r>
          </a:p>
          <a:p>
            <a:endParaRPr lang="en-US" b="0" u="none" dirty="0" smtClean="0"/>
          </a:p>
          <a:p>
            <a:r>
              <a:rPr lang="en-US" dirty="0" smtClean="0"/>
              <a:t>For feedback, pupils could share their ideas regarding the challenges and solutions for getting to sleep with other pairs and compare similarities and differences. Invite the class to vote on the most helpful solutions. Pupils who undertook the challenge activity could present their ideas to the rest of the class  — asking them to guess which solution their steps are designed to achieve. Some of the activities could then be shared with parents via the school website/newsletter and in school assemblies.</a:t>
            </a:r>
          </a:p>
          <a:p>
            <a:endParaRPr lang="en-US" dirty="0" smtClean="0"/>
          </a:p>
          <a:p>
            <a:r>
              <a:rPr lang="en-US" b="1" dirty="0" smtClean="0"/>
              <a:t>Challenge: </a:t>
            </a:r>
            <a:r>
              <a:rPr lang="en-US" b="0" dirty="0" smtClean="0"/>
              <a:t>Pupils imagine someone their own age who needs some advice on the necessary steps to carry out their ‘sleep solution’. Pupils</a:t>
            </a:r>
            <a:r>
              <a:rPr lang="en-US" b="0" baseline="0" dirty="0" smtClean="0"/>
              <a:t> </a:t>
            </a:r>
            <a:r>
              <a:rPr lang="en-US" b="0" dirty="0" smtClean="0"/>
              <a:t>complete the bottom section of</a:t>
            </a:r>
            <a:r>
              <a:rPr lang="en-US" b="0" baseline="0" dirty="0" smtClean="0"/>
              <a:t> </a:t>
            </a:r>
            <a:r>
              <a:rPr lang="en-US" b="0" u="sng" baseline="0" dirty="0" smtClean="0"/>
              <a:t>Resource 3: </a:t>
            </a:r>
            <a:r>
              <a:rPr lang="en-US" b="0" u="sng" dirty="0" smtClean="0"/>
              <a:t>Sleep busters solutions</a:t>
            </a:r>
            <a:r>
              <a:rPr lang="en-US" b="0" u="sng" baseline="0" dirty="0" smtClean="0"/>
              <a:t> </a:t>
            </a:r>
            <a:r>
              <a:rPr lang="en-US" b="0" dirty="0" smtClean="0"/>
              <a:t>giving detailed practical instructions about how to implement their solution to ensure they get enough sleep.</a:t>
            </a:r>
          </a:p>
          <a:p>
            <a:endParaRPr lang="en-US" b="1" dirty="0" smtClean="0"/>
          </a:p>
          <a:p>
            <a:r>
              <a:rPr lang="en-US" b="1" dirty="0" smtClean="0"/>
              <a:t>Support: </a:t>
            </a:r>
            <a:r>
              <a:rPr lang="en-US" b="0" dirty="0" smtClean="0"/>
              <a:t>Pupils design a 6 box storyboard by drawing pictures to show what a person of their age might do in the evening to get ready for bed.</a:t>
            </a:r>
            <a:endParaRPr lang="en-GB" b="0" dirty="0"/>
          </a:p>
        </p:txBody>
      </p:sp>
      <p:sp>
        <p:nvSpPr>
          <p:cNvPr id="4" name="Slide Number Placeholder 3"/>
          <p:cNvSpPr>
            <a:spLocks noGrp="1"/>
          </p:cNvSpPr>
          <p:nvPr>
            <p:ph type="sldNum" sz="quarter" idx="10"/>
          </p:nvPr>
        </p:nvSpPr>
        <p:spPr/>
        <p:txBody>
          <a:bodyPr/>
          <a:lstStyle/>
          <a:p>
            <a:fld id="{567DB251-18AC-41D5-959F-F289AB917537}" type="slidenum">
              <a:rPr lang="en-GB" smtClean="0"/>
              <a:t>15</a:t>
            </a:fld>
            <a:endParaRPr lang="en-GB"/>
          </a:p>
        </p:txBody>
      </p:sp>
    </p:spTree>
    <p:extLst>
      <p:ext uri="{BB962C8B-B14F-4D97-AF65-F5344CB8AC3E}">
        <p14:creationId xmlns:p14="http://schemas.microsoft.com/office/powerpoint/2010/main" val="280843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a:t>
            </a:r>
            <a:r>
              <a:rPr lang="en-GB" b="1" baseline="0" dirty="0" smtClean="0"/>
              <a:t> Notes – End-point assessment (10 </a:t>
            </a:r>
            <a:r>
              <a:rPr lang="en-GB" b="1" baseline="0" dirty="0" err="1" smtClean="0"/>
              <a:t>mins</a:t>
            </a:r>
            <a:r>
              <a:rPr lang="en-GB" b="1"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Return pupils’ draw and write sheets from the start of the lesson. Ask them to now use a different </a:t>
            </a:r>
            <a:r>
              <a:rPr lang="en-US" i="0" dirty="0" err="1" smtClean="0"/>
              <a:t>colour</a:t>
            </a:r>
            <a:r>
              <a:rPr lang="en-US" i="0" dirty="0" smtClean="0"/>
              <a:t> pen / pencil to make any additions or changes they can to their original drawing, as a result of their learning in today’s lesson.</a:t>
            </a:r>
            <a:r>
              <a:rPr lang="en-US" i="0" baseline="0" dirty="0" smtClean="0"/>
              <a:t> </a:t>
            </a:r>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If time allows, you could</a:t>
            </a:r>
            <a:r>
              <a:rPr lang="en-US" i="0" baseline="0" dirty="0" smtClean="0"/>
              <a:t> </a:t>
            </a:r>
            <a:r>
              <a:rPr lang="en-US" i="0" dirty="0" smtClean="0"/>
              <a:t>ask pupils to quietly reflect on one thing they would consider changing about their bedtime routine to help them get better sleep.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16</a:t>
            </a:fld>
            <a:endParaRPr lang="en-GB"/>
          </a:p>
        </p:txBody>
      </p:sp>
    </p:spTree>
    <p:extLst>
      <p:ext uri="{BB962C8B-B14F-4D97-AF65-F5344CB8AC3E}">
        <p14:creationId xmlns:p14="http://schemas.microsoft.com/office/powerpoint/2010/main" val="1819838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Teacher Notes – Signposting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Important - reassure pupils that finding it hard to get to sleep/not wanting to get up in the morning are all normal experiences as part of growing up and many adults can also sometimes find it hard to get to sleep/wake up in the morning. Remind pupils who they can talk to if they are worried.  In the first instance this should be their parents or a trusted adult in school.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Websites such as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Childline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provide helpful advice such as ‘8 tips for better sleep’ which you may also want to share with the class https://bit.ly/2FAk5eo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17</a:t>
            </a:fld>
            <a:endParaRPr lang="en-GB"/>
          </a:p>
        </p:txBody>
      </p:sp>
    </p:spTree>
    <p:extLst>
      <p:ext uri="{BB962C8B-B14F-4D97-AF65-F5344CB8AC3E}">
        <p14:creationId xmlns:p14="http://schemas.microsoft.com/office/powerpoint/2010/main" val="223448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prstClr val="black"/>
                </a:solidFill>
                <a:effectLst/>
                <a:uLnTx/>
                <a:uFillTx/>
                <a:latin typeface="+mn-lt"/>
                <a:ea typeface="+mn-ea"/>
                <a:cs typeface="+mn-cs"/>
              </a:rPr>
              <a:t>Teacher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Notes – Extension activities</a:t>
            </a:r>
            <a:endParaRPr kumimoji="0" lang="en-GB" sz="1200" b="0" i="1" u="none" strike="noStrike" kern="1200" cap="none" spc="0" normalizeH="0" baseline="0" noProof="0" dirty="0" smtClean="0">
              <a:ln>
                <a:noFill/>
              </a:ln>
              <a:solidFill>
                <a:prstClr val="black"/>
              </a:solidFill>
              <a:effectLst/>
              <a:uLnTx/>
              <a:uFillTx/>
              <a:latin typeface="+mn-lt"/>
              <a:ea typeface="+mn-ea"/>
              <a:cs typeface="+mn-cs"/>
            </a:endParaRPr>
          </a:p>
          <a:p>
            <a:r>
              <a:rPr lang="en-GB" i="0" dirty="0" smtClean="0"/>
              <a:t>These activities</a:t>
            </a:r>
            <a:r>
              <a:rPr lang="en-GB" i="0" baseline="0" dirty="0" smtClean="0"/>
              <a:t> can be included if you have additional time in the lesson or afterwards, to challenge pupils who need to be stretched or for pupils who demonstrate a particular interest in this topic. </a:t>
            </a:r>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18</a:t>
            </a:fld>
            <a:endParaRPr lang="en-GB"/>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a:p>
        </p:txBody>
      </p:sp>
    </p:spTree>
    <p:extLst>
      <p:ext uri="{BB962C8B-B14F-4D97-AF65-F5344CB8AC3E}">
        <p14:creationId xmlns:p14="http://schemas.microsoft.com/office/powerpoint/2010/main" val="64039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a:p>
        </p:txBody>
      </p:sp>
    </p:spTree>
    <p:extLst>
      <p:ext uri="{BB962C8B-B14F-4D97-AF65-F5344CB8AC3E}">
        <p14:creationId xmlns:p14="http://schemas.microsoft.com/office/powerpoint/2010/main" val="348435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a:p>
        </p:txBody>
      </p:sp>
    </p:spTree>
    <p:extLst>
      <p:ext uri="{BB962C8B-B14F-4D97-AF65-F5344CB8AC3E}">
        <p14:creationId xmlns:p14="http://schemas.microsoft.com/office/powerpoint/2010/main" val="77168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a:p>
        </p:txBody>
      </p:sp>
    </p:spTree>
    <p:extLst>
      <p:ext uri="{BB962C8B-B14F-4D97-AF65-F5344CB8AC3E}">
        <p14:creationId xmlns:p14="http://schemas.microsoft.com/office/powerpoint/2010/main" val="387170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a:p>
        </p:txBody>
      </p:sp>
    </p:spTree>
    <p:extLst>
      <p:ext uri="{BB962C8B-B14F-4D97-AF65-F5344CB8AC3E}">
        <p14:creationId xmlns:p14="http://schemas.microsoft.com/office/powerpoint/2010/main" val="3759085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a:p>
        </p:txBody>
      </p:sp>
    </p:spTree>
    <p:extLst>
      <p:ext uri="{BB962C8B-B14F-4D97-AF65-F5344CB8AC3E}">
        <p14:creationId xmlns:p14="http://schemas.microsoft.com/office/powerpoint/2010/main" val="3451612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a:p>
        </p:txBody>
      </p:sp>
    </p:spTree>
    <p:extLst>
      <p:ext uri="{BB962C8B-B14F-4D97-AF65-F5344CB8AC3E}">
        <p14:creationId xmlns:p14="http://schemas.microsoft.com/office/powerpoint/2010/main" val="4154530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a:p>
        </p:txBody>
      </p:sp>
    </p:spTree>
    <p:extLst>
      <p:ext uri="{BB962C8B-B14F-4D97-AF65-F5344CB8AC3E}">
        <p14:creationId xmlns:p14="http://schemas.microsoft.com/office/powerpoint/2010/main" val="4290619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06/02/2020</a:t>
            </a:fld>
            <a:endParaRPr lang="en-GB"/>
          </a:p>
        </p:txBody>
      </p:sp>
      <p:sp>
        <p:nvSpPr>
          <p:cNvPr id="5" name="Footer Placeholder 4"/>
          <p:cNvSpPr>
            <a:spLocks noGrp="1"/>
          </p:cNvSpPr>
          <p:nvPr>
            <p:ph type="ftr" sz="quarter" idx="11"/>
          </p:nvPr>
        </p:nvSpPr>
        <p:spPr/>
        <p:txBody>
          <a:bodyPr/>
          <a:lstStyle/>
          <a:p>
            <a:r>
              <a:rPr lang="en-GB" smtClean="0"/>
              <a:t>© PSHE Association 2018   </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42426844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06/02/2020</a:t>
            </a:fld>
            <a:endParaRPr lang="en-GB"/>
          </a:p>
        </p:txBody>
      </p:sp>
      <p:sp>
        <p:nvSpPr>
          <p:cNvPr id="5" name="Footer Placeholder 4"/>
          <p:cNvSpPr>
            <a:spLocks noGrp="1"/>
          </p:cNvSpPr>
          <p:nvPr>
            <p:ph type="ftr" sz="quarter" idx="11"/>
          </p:nvPr>
        </p:nvSpPr>
        <p:spPr/>
        <p:txBody>
          <a:bodyPr/>
          <a:lstStyle/>
          <a:p>
            <a:r>
              <a:rPr lang="en-GB" smtClean="0"/>
              <a:t>© PSHE Association 2018   </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06/02/2020</a:t>
            </a:fld>
            <a:endParaRPr lang="en-GB"/>
          </a:p>
        </p:txBody>
      </p:sp>
      <p:sp>
        <p:nvSpPr>
          <p:cNvPr id="5" name="Footer Placeholder 4"/>
          <p:cNvSpPr>
            <a:spLocks noGrp="1"/>
          </p:cNvSpPr>
          <p:nvPr>
            <p:ph type="ftr" sz="quarter" idx="11"/>
          </p:nvPr>
        </p:nvSpPr>
        <p:spPr/>
        <p:txBody>
          <a:bodyPr/>
          <a:lstStyle/>
          <a:p>
            <a:r>
              <a:rPr lang="en-GB" smtClean="0"/>
              <a:t>© PSHE Association 2018   </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16549910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06/02/2020</a:t>
            </a:fld>
            <a:endParaRPr lang="en-GB"/>
          </a:p>
        </p:txBody>
      </p:sp>
      <p:sp>
        <p:nvSpPr>
          <p:cNvPr id="5" name="Footer Placeholder 4"/>
          <p:cNvSpPr>
            <a:spLocks noGrp="1"/>
          </p:cNvSpPr>
          <p:nvPr>
            <p:ph type="ftr" sz="quarter" idx="11"/>
          </p:nvPr>
        </p:nvSpPr>
        <p:spPr/>
        <p:txBody>
          <a:bodyPr/>
          <a:lstStyle/>
          <a:p>
            <a:r>
              <a:rPr lang="en-GB" smtClean="0"/>
              <a:t>© PSHE Association 2018   </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034453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06/02/2020</a:t>
            </a:fld>
            <a:endParaRPr lang="en-GB"/>
          </a:p>
        </p:txBody>
      </p:sp>
      <p:sp>
        <p:nvSpPr>
          <p:cNvPr id="6" name="Footer Placeholder 5"/>
          <p:cNvSpPr>
            <a:spLocks noGrp="1"/>
          </p:cNvSpPr>
          <p:nvPr>
            <p:ph type="ftr" sz="quarter" idx="11"/>
          </p:nvPr>
        </p:nvSpPr>
        <p:spPr/>
        <p:txBody>
          <a:bodyPr/>
          <a:lstStyle/>
          <a:p>
            <a:r>
              <a:rPr lang="en-GB" smtClean="0"/>
              <a:t>© PSHE Association 2018   </a:t>
            </a:r>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06/02/2020</a:t>
            </a:fld>
            <a:endParaRPr lang="en-GB"/>
          </a:p>
        </p:txBody>
      </p:sp>
      <p:sp>
        <p:nvSpPr>
          <p:cNvPr id="8" name="Footer Placeholder 7"/>
          <p:cNvSpPr>
            <a:spLocks noGrp="1"/>
          </p:cNvSpPr>
          <p:nvPr>
            <p:ph type="ftr" sz="quarter" idx="11"/>
          </p:nvPr>
        </p:nvSpPr>
        <p:spPr/>
        <p:txBody>
          <a:bodyPr/>
          <a:lstStyle/>
          <a:p>
            <a:r>
              <a:rPr lang="en-GB" smtClean="0"/>
              <a:t>© PSHE Association 2018   </a:t>
            </a:r>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06/02/2020</a:t>
            </a:fld>
            <a:endParaRPr lang="en-GB"/>
          </a:p>
        </p:txBody>
      </p:sp>
      <p:sp>
        <p:nvSpPr>
          <p:cNvPr id="4" name="Footer Placeholder 3"/>
          <p:cNvSpPr>
            <a:spLocks noGrp="1"/>
          </p:cNvSpPr>
          <p:nvPr>
            <p:ph type="ftr" sz="quarter" idx="11"/>
          </p:nvPr>
        </p:nvSpPr>
        <p:spPr/>
        <p:txBody>
          <a:bodyPr/>
          <a:lstStyle/>
          <a:p>
            <a:r>
              <a:rPr lang="en-GB" smtClean="0"/>
              <a:t>© PSHE Association 2018   </a:t>
            </a:r>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smtClean="0"/>
              <a:t>© PSHE Association 2018   </a:t>
            </a:r>
            <a:endParaRPr lang="en-GB" dirty="0"/>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06/02/2020</a:t>
            </a:fld>
            <a:endParaRPr lang="en-GB"/>
          </a:p>
        </p:txBody>
      </p:sp>
      <p:sp>
        <p:nvSpPr>
          <p:cNvPr id="6" name="Footer Placeholder 5"/>
          <p:cNvSpPr>
            <a:spLocks noGrp="1"/>
          </p:cNvSpPr>
          <p:nvPr>
            <p:ph type="ftr" sz="quarter" idx="11"/>
          </p:nvPr>
        </p:nvSpPr>
        <p:spPr/>
        <p:txBody>
          <a:bodyPr/>
          <a:lstStyle/>
          <a:p>
            <a:r>
              <a:rPr lang="en-GB" smtClean="0"/>
              <a:t>© PSHE Association 2018   </a:t>
            </a:r>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06/02/2020</a:t>
            </a:fld>
            <a:endParaRPr lang="en-GB"/>
          </a:p>
        </p:txBody>
      </p:sp>
      <p:sp>
        <p:nvSpPr>
          <p:cNvPr id="6" name="Footer Placeholder 5"/>
          <p:cNvSpPr>
            <a:spLocks noGrp="1"/>
          </p:cNvSpPr>
          <p:nvPr>
            <p:ph type="ftr" sz="quarter" idx="11"/>
          </p:nvPr>
        </p:nvSpPr>
        <p:spPr/>
        <p:txBody>
          <a:bodyPr/>
          <a:lstStyle/>
          <a:p>
            <a:r>
              <a:rPr lang="en-GB" smtClean="0"/>
              <a:t>© PSHE Association 2018   </a:t>
            </a:r>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smtClean="0"/>
              <a:t>© PSHE Association 2018   </a:t>
            </a:r>
            <a:endParaRPr lang="en-GB" dirty="0"/>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she-association.org.uk/curriculum-and-resources/resources/sleep-factor-lesson-plans"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hyperlink" Target="https://www.pshe-association.org.uk/curriculum-and-resources/resources/sleep-factor-lesson-pla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www.pshe-association.org.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40468" y="4751350"/>
            <a:ext cx="7601921" cy="1569660"/>
          </a:xfrm>
          <a:prstGeom prst="rect">
            <a:avLst/>
          </a:prstGeom>
          <a:noFill/>
        </p:spPr>
        <p:txBody>
          <a:bodyPr wrap="square" rtlCol="0">
            <a:spAutoFit/>
          </a:bodyPr>
          <a:lstStyle/>
          <a:p>
            <a:pPr algn="ctr"/>
            <a:r>
              <a:rPr lang="en-GB" sz="32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Taking care of </a:t>
            </a:r>
            <a:r>
              <a:rPr lang="en-GB" sz="32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m</a:t>
            </a:r>
            <a:r>
              <a:rPr lang="en-GB" sz="32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yself :</a:t>
            </a:r>
          </a:p>
          <a:p>
            <a:pPr algn="ctr"/>
            <a:r>
              <a:rPr lang="en-GB" sz="32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g</a:t>
            </a:r>
            <a:r>
              <a:rPr lang="en-GB" sz="32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etting a good </a:t>
            </a:r>
            <a:r>
              <a:rPr lang="en-GB" sz="32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n</a:t>
            </a:r>
            <a:r>
              <a:rPr lang="en-GB" sz="32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ight’s </a:t>
            </a:r>
            <a:r>
              <a:rPr lang="en-GB" sz="32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a:t>
            </a:r>
            <a:r>
              <a:rPr lang="en-GB" sz="32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leep</a:t>
            </a:r>
            <a:r>
              <a:rPr lang="en-GB" sz="3200" dirty="0" smtClean="0">
                <a:latin typeface="League Spartan" panose="00000800000000000000" pitchFamily="50" charset="0"/>
                <a:ea typeface="Open Sans Extrabold" panose="020B0906030804020204" pitchFamily="34" charset="0"/>
                <a:cs typeface="Open Sans Extrabold" panose="020B0906030804020204" pitchFamily="34" charset="0"/>
              </a:rPr>
              <a:t> </a:t>
            </a:r>
          </a:p>
          <a:p>
            <a:pPr algn="ctr"/>
            <a:endParaRPr lang="en-GB" sz="3200" dirty="0" smtClean="0">
              <a:solidFill>
                <a:schemeClr val="bg1">
                  <a:lumMod val="50000"/>
                </a:schemeClr>
              </a:solidFill>
              <a:latin typeface="Lucida Console" panose="020B0609040504020204" pitchFamily="49"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303276" y="2975542"/>
            <a:ext cx="6778172" cy="1754326"/>
          </a:xfrm>
          <a:prstGeom prst="rect">
            <a:avLst/>
          </a:prstGeom>
          <a:solidFill>
            <a:srgbClr val="95519E"/>
          </a:solidFill>
        </p:spPr>
        <p:txBody>
          <a:bodyPr wrap="square" rtlCol="0">
            <a:spAutoFit/>
          </a:bodyPr>
          <a:lstStyle/>
          <a:p>
            <a:r>
              <a:rPr lang="en-GB" sz="54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  The Sleep Factor</a:t>
            </a:r>
          </a:p>
          <a:p>
            <a:pPr algn="ctr"/>
            <a:r>
              <a:rPr lang="en-GB" sz="54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KS2</a:t>
            </a:r>
            <a:endParaRPr lang="en-GB" sz="54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21" name="Picture 20">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46093" y="2805827"/>
            <a:ext cx="2404800" cy="3400743"/>
          </a:xfrm>
          <a:prstGeom prst="rect">
            <a:avLst/>
          </a:prstGeom>
          <a:ln>
            <a:solidFill>
              <a:srgbClr val="95519E"/>
            </a:solidFill>
          </a:ln>
        </p:spPr>
      </p:pic>
      <p:sp>
        <p:nvSpPr>
          <p:cNvPr id="5" name="Slide Number Placeholder 4"/>
          <p:cNvSpPr>
            <a:spLocks noGrp="1"/>
          </p:cNvSpPr>
          <p:nvPr>
            <p:ph type="sldNum" sz="quarter" idx="12"/>
          </p:nvPr>
        </p:nvSpPr>
        <p:spPr/>
        <p:txBody>
          <a:bodyPr/>
          <a:lstStyle/>
          <a:p>
            <a:fld id="{2D651D86-383D-45DB-A701-76B5BFCFE28F}" type="slidenum">
              <a:rPr lang="en-GB" smtClean="0"/>
              <a:t>1</a:t>
            </a:fld>
            <a:endParaRPr lang="en-GB" dirty="0"/>
          </a:p>
        </p:txBody>
      </p:sp>
      <p:sp>
        <p:nvSpPr>
          <p:cNvPr id="2" name="Footer Placeholder 1"/>
          <p:cNvSpPr>
            <a:spLocks noGrp="1"/>
          </p:cNvSpPr>
          <p:nvPr>
            <p:ph type="ftr" sz="quarter" idx="4294967295"/>
          </p:nvPr>
        </p:nvSpPr>
        <p:spPr>
          <a:xfrm>
            <a:off x="0" y="6558386"/>
            <a:ext cx="12192000" cy="307975"/>
          </a:xfrm>
        </p:spPr>
        <p:txBody>
          <a:bodyPr/>
          <a:lstStyle/>
          <a:p>
            <a:r>
              <a:rPr lang="en-GB" dirty="0">
                <a:solidFill>
                  <a:schemeClr val="bg1"/>
                </a:solidFill>
              </a:rPr>
              <a:t>© PSHE Association </a:t>
            </a:r>
            <a:r>
              <a:rPr lang="en-GB" dirty="0" smtClean="0">
                <a:solidFill>
                  <a:schemeClr val="bg1"/>
                </a:solidFill>
              </a:rPr>
              <a:t>2018 </a:t>
            </a:r>
            <a:r>
              <a:rPr lang="en-GB" dirty="0">
                <a:solidFill>
                  <a:schemeClr val="bg1"/>
                </a:solidFill>
              </a:rPr>
              <a:t>	</a:t>
            </a:r>
            <a:r>
              <a:rPr lang="en-GB" dirty="0"/>
              <a:t> </a:t>
            </a:r>
          </a:p>
        </p:txBody>
      </p:sp>
      <p:pic>
        <p:nvPicPr>
          <p:cNvPr id="14" name="Picture 13">
            <a:hlinkClick r:id="rId3"/>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06811" y="4315643"/>
            <a:ext cx="1683364" cy="1683364"/>
          </a:xfrm>
          <a:prstGeom prst="rect">
            <a:avLst/>
          </a:prstGeom>
        </p:spPr>
      </p:pic>
      <p:sp>
        <p:nvSpPr>
          <p:cNvPr id="7" name="Cloud Callout 6"/>
          <p:cNvSpPr/>
          <p:nvPr/>
        </p:nvSpPr>
        <p:spPr>
          <a:xfrm>
            <a:off x="5909731" y="195939"/>
            <a:ext cx="3697080" cy="1932775"/>
          </a:xfrm>
          <a:prstGeom prst="cloudCallout">
            <a:avLst>
              <a:gd name="adj1" fmla="val 50957"/>
              <a:gd name="adj2" fmla="val 74437"/>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sz="2000" dirty="0" smtClean="0">
                <a:solidFill>
                  <a:schemeClr val="tx1"/>
                </a:solidFill>
                <a:latin typeface="League Spartan" panose="00000800000000000000" pitchFamily="50" charset="0"/>
                <a:ea typeface="Lato" panose="020F0502020204030203" pitchFamily="34" charset="0"/>
                <a:cs typeface="Lato" panose="020F0502020204030203" pitchFamily="34" charset="0"/>
              </a:rPr>
              <a:t>Ensure you read the guidance before teaching the lesson</a:t>
            </a:r>
            <a:endParaRPr lang="en-GB" sz="2000" dirty="0">
              <a:solidFill>
                <a:schemeClr val="tx1"/>
              </a:solidFill>
              <a:latin typeface="League Spartan" panose="00000800000000000000" pitchFamily="50"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7393" y="363207"/>
            <a:ext cx="1814538" cy="1024390"/>
          </a:xfrm>
          <a:prstGeom prst="rect">
            <a:avLst/>
          </a:prstGeom>
        </p:spPr>
      </p:pic>
      <p:pic>
        <p:nvPicPr>
          <p:cNvPr id="3" name="Picture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50846" y="1360866"/>
            <a:ext cx="1523574" cy="1104039"/>
          </a:xfrm>
          <a:prstGeom prst="rect">
            <a:avLst/>
          </a:prstGeom>
        </p:spPr>
      </p:pic>
      <p:sp>
        <p:nvSpPr>
          <p:cNvPr id="13" name="TextBox 12"/>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a:t>
            </a:r>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lide</a:t>
            </a:r>
            <a:endPar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75182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52170" y="3596633"/>
            <a:ext cx="10096499"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smtClean="0">
                <a:ln>
                  <a:noFill/>
                </a:ln>
                <a:solidFill>
                  <a:srgbClr val="95519E"/>
                </a:solidFill>
                <a:effectLst/>
                <a:uLnTx/>
                <a:uFillTx/>
                <a:latin typeface="League Spartan" panose="00000800000000000000" pitchFamily="50" charset="0"/>
              </a:rPr>
              <a:t>Taking care of </a:t>
            </a:r>
            <a:r>
              <a:rPr lang="en-GB" sz="6000" b="1" dirty="0" smtClean="0">
                <a:solidFill>
                  <a:srgbClr val="95519E"/>
                </a:solidFill>
                <a:latin typeface="League Spartan" panose="00000800000000000000" pitchFamily="50" charset="0"/>
              </a:rPr>
              <a:t>m</a:t>
            </a:r>
            <a:r>
              <a:rPr kumimoji="0" lang="en-GB" sz="6000" b="1" i="0" u="none" strike="noStrike" kern="1200" cap="none" spc="0" normalizeH="0" baseline="0" noProof="0" dirty="0" err="1" smtClean="0">
                <a:ln>
                  <a:noFill/>
                </a:ln>
                <a:solidFill>
                  <a:srgbClr val="95519E"/>
                </a:solidFill>
                <a:effectLst/>
                <a:uLnTx/>
                <a:uFillTx/>
                <a:latin typeface="League Spartan" panose="00000800000000000000" pitchFamily="50" charset="0"/>
              </a:rPr>
              <a:t>yself</a:t>
            </a:r>
            <a:r>
              <a:rPr kumimoji="0" lang="en-GB" sz="6000" b="1" i="0" u="none" strike="noStrike" kern="1200" cap="none" spc="0" normalizeH="0" baseline="0" noProof="0" dirty="0" smtClean="0">
                <a:ln>
                  <a:noFill/>
                </a:ln>
                <a:solidFill>
                  <a:srgbClr val="95519E"/>
                </a:solidFill>
                <a:effectLst/>
                <a:uLnTx/>
                <a:uFillTx/>
                <a:latin typeface="League Spartan" panose="00000800000000000000" pitchFamily="50"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dirty="0">
                <a:latin typeface="League Spartan" panose="00000800000000000000" pitchFamily="50" charset="0"/>
              </a:rPr>
              <a:t>g</a:t>
            </a:r>
            <a:r>
              <a:rPr kumimoji="0" lang="en-GB" sz="4800" b="1" i="0" u="none" strike="noStrike" kern="1200" cap="none" spc="0" normalizeH="0" baseline="0" noProof="0" dirty="0" err="1" smtClean="0">
                <a:ln>
                  <a:noFill/>
                </a:ln>
                <a:effectLst/>
                <a:uLnTx/>
                <a:uFillTx/>
                <a:latin typeface="League Spartan" panose="00000800000000000000" pitchFamily="50" charset="0"/>
              </a:rPr>
              <a:t>etting</a:t>
            </a:r>
            <a:r>
              <a:rPr kumimoji="0" lang="en-GB" sz="4800" b="1" i="0" u="none" strike="noStrike" kern="1200" cap="none" spc="0" normalizeH="0" baseline="0" noProof="0" dirty="0" smtClean="0">
                <a:ln>
                  <a:noFill/>
                </a:ln>
                <a:effectLst/>
                <a:uLnTx/>
                <a:uFillTx/>
                <a:latin typeface="League Spartan" panose="00000800000000000000" pitchFamily="50" charset="0"/>
              </a:rPr>
              <a:t> a good </a:t>
            </a:r>
            <a:r>
              <a:rPr lang="en-GB" sz="4800" b="1" dirty="0">
                <a:latin typeface="League Spartan" panose="00000800000000000000" pitchFamily="50" charset="0"/>
              </a:rPr>
              <a:t>n</a:t>
            </a:r>
            <a:r>
              <a:rPr kumimoji="0" lang="en-GB" sz="4800" b="1" i="0" u="none" strike="noStrike" kern="1200" cap="none" spc="0" normalizeH="0" baseline="0" noProof="0" dirty="0" err="1" smtClean="0">
                <a:ln>
                  <a:noFill/>
                </a:ln>
                <a:effectLst/>
                <a:uLnTx/>
                <a:uFillTx/>
                <a:latin typeface="League Spartan" panose="00000800000000000000" pitchFamily="50" charset="0"/>
              </a:rPr>
              <a:t>ight’s</a:t>
            </a:r>
            <a:r>
              <a:rPr kumimoji="0" lang="en-GB" sz="4800" b="1" i="0" u="none" strike="noStrike" kern="1200" cap="none" spc="0" normalizeH="0" baseline="0" noProof="0" dirty="0" smtClean="0">
                <a:ln>
                  <a:noFill/>
                </a:ln>
                <a:effectLst/>
                <a:uLnTx/>
                <a:uFillTx/>
                <a:latin typeface="League Spartan" panose="00000800000000000000" pitchFamily="50" charset="0"/>
              </a:rPr>
              <a:t> </a:t>
            </a:r>
            <a:r>
              <a:rPr lang="en-GB" sz="4800" b="1" dirty="0">
                <a:latin typeface="League Spartan" panose="00000800000000000000" pitchFamily="50" charset="0"/>
              </a:rPr>
              <a:t>s</a:t>
            </a:r>
            <a:r>
              <a:rPr kumimoji="0" lang="en-GB" sz="4800" b="1" i="0" u="none" strike="noStrike" kern="1200" cap="none" spc="0" normalizeH="0" baseline="0" noProof="0" dirty="0" err="1" smtClean="0">
                <a:ln>
                  <a:noFill/>
                </a:ln>
                <a:effectLst/>
                <a:uLnTx/>
                <a:uFillTx/>
                <a:latin typeface="League Spartan" panose="00000800000000000000" pitchFamily="50" charset="0"/>
              </a:rPr>
              <a:t>leep</a:t>
            </a:r>
            <a:r>
              <a:rPr kumimoji="0" lang="en-GB" sz="4800" b="1" i="0" u="none" strike="noStrike" kern="1200" cap="none" spc="0" normalizeH="0" baseline="0" noProof="0" dirty="0" smtClean="0">
                <a:ln>
                  <a:noFill/>
                </a:ln>
                <a:effectLst/>
                <a:uLnTx/>
                <a:uFillTx/>
                <a:latin typeface="League Spartan" panose="00000800000000000000" pitchFamily="50"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2863" y="879883"/>
            <a:ext cx="2457450" cy="2457450"/>
          </a:xfrm>
          <a:prstGeom prst="rect">
            <a:avLst/>
          </a:prstGeom>
        </p:spPr>
      </p:pic>
      <p:sp>
        <p:nvSpPr>
          <p:cNvPr id="21" name="TextBox 20"/>
          <p:cNvSpPr txBox="1"/>
          <p:nvPr/>
        </p:nvSpPr>
        <p:spPr>
          <a:xfrm rot="20567810">
            <a:off x="3818708" y="241951"/>
            <a:ext cx="734261" cy="584775"/>
          </a:xfrm>
          <a:prstGeom prst="rect">
            <a:avLst/>
          </a:prstGeom>
          <a:noFill/>
        </p:spPr>
        <p:txBody>
          <a:bodyPr wrap="square" rtlCol="0">
            <a:spAutoFit/>
          </a:bodyPr>
          <a:lstStyle/>
          <a:p>
            <a:r>
              <a:rPr lang="en-GB" sz="3200" dirty="0" smtClean="0">
                <a:solidFill>
                  <a:srgbClr val="95519E"/>
                </a:solidFill>
                <a:latin typeface="League Spartan" panose="00000800000000000000" pitchFamily="50" charset="0"/>
              </a:rPr>
              <a:t>Z</a:t>
            </a:r>
            <a:endParaRPr lang="en-GB" sz="3200" dirty="0">
              <a:solidFill>
                <a:srgbClr val="95519E"/>
              </a:solidFill>
              <a:latin typeface="League Spartan" panose="00000800000000000000" pitchFamily="50" charset="0"/>
            </a:endParaRPr>
          </a:p>
        </p:txBody>
      </p:sp>
      <p:sp>
        <p:nvSpPr>
          <p:cNvPr id="22" name="TextBox 21"/>
          <p:cNvSpPr txBox="1"/>
          <p:nvPr/>
        </p:nvSpPr>
        <p:spPr>
          <a:xfrm rot="19861463">
            <a:off x="4372265" y="605310"/>
            <a:ext cx="440112" cy="523220"/>
          </a:xfrm>
          <a:prstGeom prst="rect">
            <a:avLst/>
          </a:prstGeom>
          <a:noFill/>
        </p:spPr>
        <p:txBody>
          <a:bodyPr wrap="square" rtlCol="0">
            <a:spAutoFit/>
          </a:bodyPr>
          <a:lstStyle/>
          <a:p>
            <a:r>
              <a:rPr lang="en-GB" sz="2800" dirty="0" smtClean="0">
                <a:latin typeface="League Spartan" panose="00000800000000000000" pitchFamily="50" charset="0"/>
              </a:rPr>
              <a:t>Z</a:t>
            </a:r>
            <a:endParaRPr lang="en-GB" sz="2800" dirty="0">
              <a:latin typeface="League Spartan" panose="00000800000000000000" pitchFamily="50" charset="0"/>
            </a:endParaRPr>
          </a:p>
        </p:txBody>
      </p:sp>
      <p:sp>
        <p:nvSpPr>
          <p:cNvPr id="23" name="TextBox 22"/>
          <p:cNvSpPr txBox="1"/>
          <p:nvPr/>
        </p:nvSpPr>
        <p:spPr>
          <a:xfrm rot="20260471">
            <a:off x="4819583" y="742741"/>
            <a:ext cx="734261" cy="461665"/>
          </a:xfrm>
          <a:prstGeom prst="rect">
            <a:avLst/>
          </a:prstGeom>
          <a:noFill/>
        </p:spPr>
        <p:txBody>
          <a:bodyPr wrap="square" rtlCol="0">
            <a:spAutoFit/>
          </a:bodyPr>
          <a:lstStyle/>
          <a:p>
            <a:r>
              <a:rPr lang="en-GB" sz="2400" dirty="0" smtClean="0">
                <a:solidFill>
                  <a:srgbClr val="95519E"/>
                </a:solidFill>
                <a:latin typeface="League Spartan" panose="00000800000000000000" pitchFamily="50" charset="0"/>
              </a:rPr>
              <a:t>Z</a:t>
            </a:r>
            <a:endParaRPr lang="en-GB" sz="2400" dirty="0">
              <a:solidFill>
                <a:srgbClr val="95519E"/>
              </a:solidFill>
              <a:latin typeface="League Spartan" panose="00000800000000000000" pitchFamily="50" charset="0"/>
            </a:endParaRPr>
          </a:p>
        </p:txBody>
      </p:sp>
      <p:sp>
        <p:nvSpPr>
          <p:cNvPr id="24" name="TextBox 23"/>
          <p:cNvSpPr txBox="1"/>
          <p:nvPr/>
        </p:nvSpPr>
        <p:spPr>
          <a:xfrm rot="20260471">
            <a:off x="5075180" y="1113264"/>
            <a:ext cx="734261" cy="400110"/>
          </a:xfrm>
          <a:prstGeom prst="rect">
            <a:avLst/>
          </a:prstGeom>
          <a:noFill/>
        </p:spPr>
        <p:txBody>
          <a:bodyPr wrap="square" rtlCol="0">
            <a:spAutoFit/>
          </a:bodyPr>
          <a:lstStyle/>
          <a:p>
            <a:r>
              <a:rPr lang="en-GB" sz="2000" dirty="0" smtClean="0">
                <a:latin typeface="League Spartan" panose="00000800000000000000" pitchFamily="50" charset="0"/>
              </a:rPr>
              <a:t>Z</a:t>
            </a:r>
            <a:endParaRPr lang="en-GB" sz="2000" dirty="0">
              <a:latin typeface="League Spartan" panose="00000800000000000000" pitchFamily="50" charset="0"/>
            </a:endParaRPr>
          </a:p>
        </p:txBody>
      </p:sp>
      <p:sp>
        <p:nvSpPr>
          <p:cNvPr id="10" name="Footer Placeholder 3"/>
          <p:cNvSpPr>
            <a:spLocks noGrp="1"/>
          </p:cNvSpPr>
          <p:nvPr>
            <p:ph type="ftr" sz="quarter" idx="11"/>
          </p:nvPr>
        </p:nvSpPr>
        <p:spPr>
          <a:xfrm>
            <a:off x="-4412" y="6391510"/>
            <a:ext cx="12192000" cy="365125"/>
          </a:xfrm>
        </p:spPr>
        <p:txBody>
          <a:bodyPr/>
          <a:lstStyle/>
          <a:p>
            <a:r>
              <a:rPr lang="en-GB" sz="1050" dirty="0" smtClean="0"/>
              <a:t>© PSHE Association 2018 </a:t>
            </a:r>
            <a:r>
              <a:rPr lang="en-GB" dirty="0" smtClean="0"/>
              <a:t>	 </a:t>
            </a:r>
            <a:endParaRPr lang="en-GB" dirty="0"/>
          </a:p>
        </p:txBody>
      </p:sp>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 y="141327"/>
            <a:ext cx="11353800" cy="6215023"/>
          </a:xfrm>
          <a:prstGeom prst="rect">
            <a:avLst/>
          </a:prstGeom>
        </p:spPr>
      </p:pic>
      <p:sp>
        <p:nvSpPr>
          <p:cNvPr id="3" name="TextBox 2"/>
          <p:cNvSpPr txBox="1"/>
          <p:nvPr/>
        </p:nvSpPr>
        <p:spPr>
          <a:xfrm>
            <a:off x="738909" y="555375"/>
            <a:ext cx="10714182" cy="769441"/>
          </a:xfrm>
          <a:prstGeom prst="rect">
            <a:avLst/>
          </a:prstGeom>
          <a:noFill/>
        </p:spPr>
        <p:txBody>
          <a:bodyPr wrap="square" rtlCol="0">
            <a:spAutoFit/>
          </a:bodyPr>
          <a:lstStyle/>
          <a:p>
            <a:pPr algn="ctr"/>
            <a:r>
              <a:rPr lang="en-GB" sz="4400" b="1" dirty="0" smtClean="0">
                <a:latin typeface="League Spartan" panose="00000800000000000000" pitchFamily="50" charset="0"/>
              </a:rPr>
              <a:t>Ground rules</a:t>
            </a:r>
            <a:endParaRPr lang="en-GB" sz="4400" b="1" dirty="0">
              <a:latin typeface="League Spartan" panose="00000800000000000000" pitchFamily="50" charset="0"/>
            </a:endParaRPr>
          </a:p>
        </p:txBody>
      </p:sp>
      <p:sp>
        <p:nvSpPr>
          <p:cNvPr id="5" name="TextBox 4"/>
          <p:cNvSpPr txBox="1"/>
          <p:nvPr/>
        </p:nvSpPr>
        <p:spPr>
          <a:xfrm>
            <a:off x="2228849" y="1333236"/>
            <a:ext cx="7696201" cy="4832092"/>
          </a:xfrm>
          <a:prstGeom prst="rect">
            <a:avLst/>
          </a:prstGeom>
          <a:noFill/>
          <a:ln>
            <a:noFill/>
          </a:ln>
        </p:spPr>
        <p:txBody>
          <a:bodyPr wrap="square" rtlCol="0">
            <a:spAutoFit/>
          </a:bodyPr>
          <a:lstStyle/>
          <a:p>
            <a:r>
              <a:rPr lang="en-GB" sz="2800" dirty="0" smtClean="0">
                <a:latin typeface="Lato" panose="020F0502020204030203" pitchFamily="34" charset="0"/>
                <a:ea typeface="Lato" panose="020F0502020204030203" pitchFamily="34" charset="0"/>
                <a:cs typeface="Lato" panose="020F0502020204030203" pitchFamily="34" charset="0"/>
              </a:rPr>
              <a:t>[Add your class rules here]</a:t>
            </a:r>
          </a:p>
          <a:p>
            <a:endParaRPr lang="en-GB" sz="2800" b="1" dirty="0">
              <a:solidFill>
                <a:srgbClr val="CC99FF"/>
              </a:solidFill>
            </a:endParaRPr>
          </a:p>
          <a:p>
            <a:endParaRPr lang="en-GB" sz="2800" b="1" dirty="0" smtClean="0">
              <a:solidFill>
                <a:srgbClr val="CC99FF"/>
              </a:solidFill>
            </a:endParaRPr>
          </a:p>
          <a:p>
            <a:endParaRPr lang="en-GB" sz="2800" b="1" dirty="0">
              <a:solidFill>
                <a:srgbClr val="CC99FF"/>
              </a:solidFill>
            </a:endParaRPr>
          </a:p>
          <a:p>
            <a:endParaRPr lang="en-GB" sz="2800" b="1" dirty="0" smtClean="0">
              <a:solidFill>
                <a:srgbClr val="CC99FF"/>
              </a:solidFill>
            </a:endParaRPr>
          </a:p>
          <a:p>
            <a:endParaRPr lang="en-GB" sz="2800" b="1" dirty="0">
              <a:solidFill>
                <a:srgbClr val="CC99FF"/>
              </a:solidFill>
            </a:endParaRPr>
          </a:p>
          <a:p>
            <a:endParaRPr lang="en-GB" sz="2800" b="1" dirty="0" smtClean="0">
              <a:solidFill>
                <a:srgbClr val="CC99FF"/>
              </a:solidFill>
            </a:endParaRPr>
          </a:p>
          <a:p>
            <a:endParaRPr lang="en-GB" sz="2800" b="1" dirty="0">
              <a:solidFill>
                <a:srgbClr val="CC99FF"/>
              </a:solidFill>
            </a:endParaRPr>
          </a:p>
          <a:p>
            <a:endParaRPr lang="en-GB" sz="2800" b="1" dirty="0" smtClean="0">
              <a:solidFill>
                <a:srgbClr val="CC99FF"/>
              </a:solidFill>
            </a:endParaRPr>
          </a:p>
          <a:p>
            <a:endParaRPr lang="en-GB" sz="2800" b="1" dirty="0">
              <a:solidFill>
                <a:srgbClr val="CC99FF"/>
              </a:solidFill>
            </a:endParaRPr>
          </a:p>
          <a:p>
            <a:endParaRPr lang="en-GB" sz="2800" b="1" dirty="0" smtClean="0">
              <a:solidFill>
                <a:srgbClr val="CC99FF"/>
              </a:solidFill>
            </a:endParaRPr>
          </a:p>
        </p:txBody>
      </p:sp>
      <p:sp>
        <p:nvSpPr>
          <p:cNvPr id="4" name="Footer Placeholder 3"/>
          <p:cNvSpPr>
            <a:spLocks noGrp="1"/>
          </p:cNvSpPr>
          <p:nvPr>
            <p:ph type="ftr" sz="quarter" idx="11"/>
          </p:nvPr>
        </p:nvSpPr>
        <p:spPr>
          <a:xfrm>
            <a:off x="-19051" y="6405273"/>
            <a:ext cx="12192000" cy="365125"/>
          </a:xfrm>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spTree>
    <p:extLst>
      <p:ext uri="{BB962C8B-B14F-4D97-AF65-F5344CB8AC3E}">
        <p14:creationId xmlns:p14="http://schemas.microsoft.com/office/powerpoint/2010/main" val="2757244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37" y="56923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Sleep: What’s our starting point?</a:t>
            </a:r>
            <a:endParaRPr lang="en-GB" sz="4400" b="1" dirty="0">
              <a:solidFill>
                <a:srgbClr val="95519E"/>
              </a:solidFill>
              <a:latin typeface="League Spartan" panose="00000800000000000000" pitchFamily="50" charset="0"/>
            </a:endParaRPr>
          </a:p>
        </p:txBody>
      </p:sp>
      <p:sp>
        <p:nvSpPr>
          <p:cNvPr id="8" name="TextBox 7"/>
          <p:cNvSpPr txBox="1"/>
          <p:nvPr/>
        </p:nvSpPr>
        <p:spPr>
          <a:xfrm>
            <a:off x="780474" y="1703557"/>
            <a:ext cx="4705011" cy="4693593"/>
          </a:xfrm>
          <a:prstGeom prst="rect">
            <a:avLst/>
          </a:prstGeom>
          <a:noFill/>
        </p:spPr>
        <p:txBody>
          <a:bodyPr wrap="square" rtlCol="0">
            <a:spAutoFit/>
          </a:bodyPr>
          <a:lstStyle/>
          <a:p>
            <a:r>
              <a:rPr lang="en-US" sz="2400" dirty="0" smtClean="0">
                <a:latin typeface="Lato" panose="020F0502020204030203" pitchFamily="34" charset="0"/>
                <a:ea typeface="Lato" panose="020F0502020204030203" pitchFamily="34" charset="0"/>
                <a:cs typeface="Lato" panose="020F0502020204030203" pitchFamily="34" charset="0"/>
              </a:rPr>
              <a:t>Draw a person getting ready for a good night’s sleep — what might they be doing, thinking, feeling? </a:t>
            </a:r>
            <a:endParaRPr lang="en-US" sz="2400" dirty="0">
              <a:latin typeface="Lato" panose="020F0502020204030203" pitchFamily="34" charset="0"/>
              <a:ea typeface="Lato" panose="020F0502020204030203" pitchFamily="34" charset="0"/>
              <a:cs typeface="Lato" panose="020F0502020204030203" pitchFamily="34" charset="0"/>
            </a:endParaRPr>
          </a:p>
          <a:p>
            <a:endParaRPr lang="en-US" sz="2400" b="1" dirty="0" smtClean="0"/>
          </a:p>
          <a:p>
            <a:r>
              <a:rPr lang="en-US" sz="2400" b="1" dirty="0" smtClean="0">
                <a:latin typeface="League Spartan" panose="00000800000000000000" pitchFamily="50" charset="0"/>
              </a:rPr>
              <a:t>Can you draw and write about:</a:t>
            </a:r>
          </a:p>
          <a:p>
            <a:endParaRPr lang="en-US" sz="1100" b="1" dirty="0" smtClean="0">
              <a:latin typeface="League Spartan" panose="00000800000000000000" pitchFamily="50" charset="0"/>
            </a:endParaRPr>
          </a:p>
          <a:p>
            <a:pPr marL="342900" indent="-342900">
              <a:buFont typeface="Arial" panose="020B0604020202020204" pitchFamily="34" charset="0"/>
              <a:buChar char="•"/>
            </a:pPr>
            <a:r>
              <a:rPr lang="en-US" sz="2400" dirty="0" smtClean="0">
                <a:latin typeface="Lato" panose="020F0502020204030203" pitchFamily="34" charset="0"/>
                <a:ea typeface="Lato" panose="020F0502020204030203" pitchFamily="34" charset="0"/>
                <a:cs typeface="Lato" panose="020F0502020204030203" pitchFamily="34" charset="0"/>
              </a:rPr>
              <a:t>How this person will feel when they wake up?</a:t>
            </a:r>
          </a:p>
          <a:p>
            <a:pPr marL="342900" indent="-342900">
              <a:buFont typeface="Arial" panose="020B0604020202020204" pitchFamily="34" charset="0"/>
              <a:buChar char="•"/>
            </a:pPr>
            <a:r>
              <a:rPr lang="en-US" sz="2400" dirty="0" smtClean="0">
                <a:latin typeface="Lato" panose="020F0502020204030203" pitchFamily="34" charset="0"/>
                <a:ea typeface="Lato" panose="020F0502020204030203" pitchFamily="34" charset="0"/>
                <a:cs typeface="Lato" panose="020F0502020204030203" pitchFamily="34" charset="0"/>
              </a:rPr>
              <a:t>Anything that is helping them to sleep well? </a:t>
            </a:r>
          </a:p>
          <a:p>
            <a:pPr marL="342900" indent="-342900">
              <a:buFont typeface="Arial" panose="020B0604020202020204" pitchFamily="34" charset="0"/>
              <a:buChar char="•"/>
            </a:pPr>
            <a:r>
              <a:rPr lang="en-US" sz="2400" dirty="0" smtClean="0">
                <a:latin typeface="Lato" panose="020F0502020204030203" pitchFamily="34" charset="0"/>
                <a:ea typeface="Lato" panose="020F0502020204030203" pitchFamily="34" charset="0"/>
                <a:cs typeface="Lato" panose="020F0502020204030203" pitchFamily="34" charset="0"/>
              </a:rPr>
              <a:t>Anything that might make it hard for them to sleep well?</a:t>
            </a:r>
          </a:p>
        </p:txBody>
      </p:sp>
      <p:sp>
        <p:nvSpPr>
          <p:cNvPr id="5" name="Footer Placeholder 4"/>
          <p:cNvSpPr>
            <a:spLocks noGrp="1"/>
          </p:cNvSpPr>
          <p:nvPr>
            <p:ph type="ftr" sz="quarter" idx="11"/>
          </p:nvPr>
        </p:nvSpPr>
        <p:spPr>
          <a:xfrm>
            <a:off x="0" y="6415306"/>
            <a:ext cx="12192000" cy="365125"/>
          </a:xfrm>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12</a:t>
            </a:fld>
            <a:endParaRPr lang="en-GB"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3685" y="2072413"/>
            <a:ext cx="5386630" cy="3668150"/>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51231" y="221239"/>
            <a:ext cx="1259084" cy="1117437"/>
          </a:xfrm>
          <a:prstGeom prst="rect">
            <a:avLst/>
          </a:prstGeom>
        </p:spPr>
      </p:pic>
    </p:spTree>
    <p:extLst>
      <p:ext uri="{BB962C8B-B14F-4D97-AF65-F5344CB8AC3E}">
        <p14:creationId xmlns:p14="http://schemas.microsoft.com/office/powerpoint/2010/main" val="57663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13049" y="3344439"/>
            <a:ext cx="10965901" cy="2816156"/>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100" b="1" dirty="0" smtClean="0">
              <a:latin typeface="Gill Sans MT" panose="020B0502020104020203" pitchFamily="34" charset="0"/>
            </a:endParaRPr>
          </a:p>
          <a:p>
            <a:pPr marL="914400" lvl="1" indent="-457200">
              <a:lnSpc>
                <a:spcPct val="200000"/>
              </a:lnSpc>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  explain </a:t>
            </a:r>
            <a:r>
              <a:rPr lang="en-GB" sz="2400" dirty="0">
                <a:latin typeface="Lato" panose="020F0502020204030203" pitchFamily="34" charset="0"/>
                <a:ea typeface="Lato" panose="020F0502020204030203" pitchFamily="34" charset="0"/>
                <a:cs typeface="Lato" panose="020F0502020204030203" pitchFamily="34" charset="0"/>
              </a:rPr>
              <a:t>why sleep is important for a healthy lifestyle</a:t>
            </a:r>
          </a:p>
          <a:p>
            <a:pPr marL="914400" lvl="1" indent="-457200">
              <a:lnSpc>
                <a:spcPct val="200000"/>
              </a:lnSpc>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  describe </a:t>
            </a:r>
            <a:r>
              <a:rPr lang="en-GB" sz="2400" dirty="0">
                <a:latin typeface="Lato" panose="020F0502020204030203" pitchFamily="34" charset="0"/>
                <a:ea typeface="Lato" panose="020F0502020204030203" pitchFamily="34" charset="0"/>
                <a:cs typeface="Lato" panose="020F0502020204030203" pitchFamily="34" charset="0"/>
              </a:rPr>
              <a:t>bedtime routines that help improve </a:t>
            </a:r>
            <a:r>
              <a:rPr lang="en-GB" sz="2400" dirty="0" smtClean="0">
                <a:latin typeface="Lato" panose="020F0502020204030203" pitchFamily="34" charset="0"/>
                <a:ea typeface="Lato" panose="020F0502020204030203" pitchFamily="34" charset="0"/>
                <a:cs typeface="Lato" panose="020F0502020204030203" pitchFamily="34" charset="0"/>
              </a:rPr>
              <a:t>sleep</a:t>
            </a:r>
          </a:p>
          <a:p>
            <a:pPr marL="914400" lvl="1" indent="-457200">
              <a:lnSpc>
                <a:spcPct val="200000"/>
              </a:lnSpc>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  identify </a:t>
            </a:r>
            <a:r>
              <a:rPr lang="en-GB" sz="2400" dirty="0">
                <a:latin typeface="Lato" panose="020F0502020204030203" pitchFamily="34" charset="0"/>
                <a:ea typeface="Lato" panose="020F0502020204030203" pitchFamily="34" charset="0"/>
                <a:cs typeface="Lato" panose="020F0502020204030203" pitchFamily="34" charset="0"/>
              </a:rPr>
              <a:t>how our sleep patterns and needs might change as we grow up </a:t>
            </a:r>
          </a:p>
        </p:txBody>
      </p:sp>
      <p:sp>
        <p:nvSpPr>
          <p:cNvPr id="3" name="Footer Placeholder 2"/>
          <p:cNvSpPr>
            <a:spLocks noGrp="1"/>
          </p:cNvSpPr>
          <p:nvPr>
            <p:ph type="ftr" sz="quarter" idx="11"/>
          </p:nvPr>
        </p:nvSpPr>
        <p:spPr>
          <a:xfrm>
            <a:off x="0" y="6320257"/>
            <a:ext cx="12192000" cy="365125"/>
          </a:xfrm>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13</a:t>
            </a:fld>
            <a:endParaRPr lang="en-GB"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194" y="983364"/>
            <a:ext cx="968621" cy="1076313"/>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10502" r="10174"/>
          <a:stretch/>
        </p:blipFill>
        <p:spPr>
          <a:xfrm>
            <a:off x="1057194" y="2843587"/>
            <a:ext cx="877333" cy="1001704"/>
          </a:xfrm>
          <a:prstGeom prst="rect">
            <a:avLst/>
          </a:prstGeom>
        </p:spPr>
      </p:pic>
      <p:sp>
        <p:nvSpPr>
          <p:cNvPr id="8" name="TextBox 7"/>
          <p:cNvSpPr txBox="1"/>
          <p:nvPr/>
        </p:nvSpPr>
        <p:spPr>
          <a:xfrm>
            <a:off x="781788" y="1236367"/>
            <a:ext cx="9585369" cy="1354217"/>
          </a:xfrm>
          <a:prstGeom prst="rect">
            <a:avLst/>
          </a:prstGeom>
          <a:solidFill>
            <a:schemeClr val="bg1"/>
          </a:solidFill>
        </p:spPr>
        <p:txBody>
          <a:bodyPr wrap="square" rtlCol="0">
            <a:spAutoFit/>
          </a:bodyPr>
          <a:lstStyle/>
          <a:p>
            <a:pPr lvl="3"/>
            <a:r>
              <a:rPr lang="en-GB" sz="3200" b="1" dirty="0" smtClean="0">
                <a:latin typeface="League Spartan" panose="00000800000000000000" pitchFamily="50" charset="0"/>
              </a:rPr>
              <a:t>We are learning </a:t>
            </a:r>
            <a:r>
              <a:rPr lang="en-GB" sz="3200" b="1" dirty="0" smtClean="0">
                <a:latin typeface="League Spartan" panose="020B0604020202020204" charset="0"/>
                <a:ea typeface="Lato" panose="020F0502020204030203" pitchFamily="34" charset="0"/>
                <a:cs typeface="Lato" panose="020F0502020204030203" pitchFamily="34" charset="0"/>
              </a:rPr>
              <a:t>about the importance of good sleep</a:t>
            </a:r>
          </a:p>
          <a:p>
            <a:pPr lvl="1">
              <a:lnSpc>
                <a:spcPct val="200000"/>
              </a:lnSpc>
              <a:buSzPct val="202000"/>
            </a:pPr>
            <a:endParaRPr lang="en-GB" sz="900" b="1" dirty="0" smtClean="0">
              <a:latin typeface="Lato" panose="020F0502020204030203" pitchFamily="34"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194" y="1126153"/>
            <a:ext cx="968621" cy="1076313"/>
          </a:xfrm>
          <a:prstGeom prst="rect">
            <a:avLst/>
          </a:prstGeom>
        </p:spPr>
      </p:pic>
    </p:spTree>
    <p:extLst>
      <p:ext uri="{BB962C8B-B14F-4D97-AF65-F5344CB8AC3E}">
        <p14:creationId xmlns:p14="http://schemas.microsoft.com/office/powerpoint/2010/main" val="1559488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497323">
            <a:off x="9161595" y="1715172"/>
            <a:ext cx="1813592" cy="2539029"/>
          </a:xfrm>
          <a:prstGeom prst="rect">
            <a:avLst/>
          </a:prstGeom>
        </p:spPr>
      </p:pic>
      <p:sp>
        <p:nvSpPr>
          <p:cNvPr id="3" name="TextBox 2"/>
          <p:cNvSpPr txBox="1"/>
          <p:nvPr/>
        </p:nvSpPr>
        <p:spPr>
          <a:xfrm>
            <a:off x="0" y="516331"/>
            <a:ext cx="10714182" cy="769441"/>
          </a:xfrm>
          <a:prstGeom prst="rect">
            <a:avLst/>
          </a:prstGeom>
          <a:noFill/>
        </p:spPr>
        <p:txBody>
          <a:bodyPr wrap="square" rtlCol="0">
            <a:spAutoFit/>
          </a:bodyPr>
          <a:lstStyle/>
          <a:p>
            <a:r>
              <a:rPr lang="en-GB" sz="4400" b="1" dirty="0" smtClean="0">
                <a:solidFill>
                  <a:schemeClr val="bg1">
                    <a:lumMod val="50000"/>
                  </a:schemeClr>
                </a:solidFill>
              </a:rPr>
              <a:t>  </a:t>
            </a:r>
            <a:r>
              <a:rPr lang="en-GB" sz="4400" b="1" dirty="0" smtClean="0">
                <a:solidFill>
                  <a:srgbClr val="95519E"/>
                </a:solidFill>
                <a:latin typeface="League Spartan" panose="00000800000000000000" pitchFamily="50" charset="0"/>
              </a:rPr>
              <a:t>Why is sleep important?</a:t>
            </a:r>
            <a:endParaRPr lang="en-GB" sz="4400" b="1" dirty="0">
              <a:solidFill>
                <a:srgbClr val="95519E"/>
              </a:solidFill>
              <a:latin typeface="League Spartan" panose="00000800000000000000" pitchFamily="50" charset="0"/>
            </a:endParaRPr>
          </a:p>
        </p:txBody>
      </p:sp>
      <p:sp>
        <p:nvSpPr>
          <p:cNvPr id="8" name="TextBox 7"/>
          <p:cNvSpPr txBox="1"/>
          <p:nvPr/>
        </p:nvSpPr>
        <p:spPr>
          <a:xfrm>
            <a:off x="670362" y="2116633"/>
            <a:ext cx="5507458" cy="2369880"/>
          </a:xfrm>
          <a:prstGeom prst="rect">
            <a:avLst/>
          </a:prstGeom>
          <a:noFill/>
        </p:spPr>
        <p:txBody>
          <a:bodyPr wrap="square" rtlCol="0">
            <a:spAutoFit/>
          </a:bodyPr>
          <a:lstStyle/>
          <a:p>
            <a:r>
              <a:rPr lang="en-US" sz="2800" b="1" dirty="0" smtClean="0">
                <a:latin typeface="League Spartan" panose="00000800000000000000" pitchFamily="50" charset="0"/>
              </a:rPr>
              <a:t>Go on a fact hunt…</a:t>
            </a:r>
          </a:p>
          <a:p>
            <a:endParaRPr lang="en-US" sz="2400" dirty="0" smtClean="0">
              <a:solidFill>
                <a:schemeClr val="bg1">
                  <a:lumMod val="50000"/>
                </a:schemeClr>
              </a:solidFill>
            </a:endParaRPr>
          </a:p>
          <a:p>
            <a:r>
              <a:rPr lang="en-US" sz="2400" dirty="0" smtClean="0">
                <a:latin typeface="Lato" panose="020F0502020204030203" pitchFamily="34" charset="0"/>
                <a:ea typeface="Lato" panose="020F0502020204030203" pitchFamily="34" charset="0"/>
                <a:cs typeface="Lato" panose="020F0502020204030203" pitchFamily="34" charset="0"/>
              </a:rPr>
              <a:t>Look at the posters displayed around the classroom. </a:t>
            </a:r>
            <a:r>
              <a:rPr lang="en-US" sz="2400" dirty="0">
                <a:latin typeface="Lato" panose="020F0502020204030203" pitchFamily="34" charset="0"/>
                <a:ea typeface="Lato" panose="020F0502020204030203" pitchFamily="34" charset="0"/>
                <a:cs typeface="Lato" panose="020F0502020204030203" pitchFamily="34" charset="0"/>
              </a:rPr>
              <a:t> </a:t>
            </a:r>
            <a:endParaRPr lang="en-US" sz="2400" dirty="0" smtClean="0">
              <a:latin typeface="Lato" panose="020F0502020204030203" pitchFamily="34" charset="0"/>
              <a:ea typeface="Lato" panose="020F0502020204030203" pitchFamily="34" charset="0"/>
              <a:cs typeface="Lato" panose="020F0502020204030203" pitchFamily="34" charset="0"/>
            </a:endParaRPr>
          </a:p>
          <a:p>
            <a:r>
              <a:rPr lang="en-US" sz="2400" dirty="0" smtClean="0">
                <a:latin typeface="Lato" panose="020F0502020204030203" pitchFamily="34" charset="0"/>
                <a:ea typeface="Lato" panose="020F0502020204030203" pitchFamily="34" charset="0"/>
                <a:cs typeface="Lato" panose="020F0502020204030203" pitchFamily="34" charset="0"/>
              </a:rPr>
              <a:t>Use them to help answer the questions on the worksheet.</a:t>
            </a: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270476">
            <a:off x="6403138" y="1868640"/>
            <a:ext cx="1751224" cy="2458581"/>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836602">
            <a:off x="7607255" y="3267561"/>
            <a:ext cx="1628664" cy="2222541"/>
          </a:xfrm>
          <a:prstGeom prst="rect">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323981">
            <a:off x="9423612" y="4145920"/>
            <a:ext cx="1766363" cy="2434241"/>
          </a:xfrm>
          <a:prstGeom prst="rect">
            <a:avLst/>
          </a:prstGeom>
        </p:spPr>
      </p:pic>
      <p:sp>
        <p:nvSpPr>
          <p:cNvPr id="12" name="TextBox 11"/>
          <p:cNvSpPr txBox="1"/>
          <p:nvPr/>
        </p:nvSpPr>
        <p:spPr>
          <a:xfrm rot="1152605">
            <a:off x="10483539" y="985335"/>
            <a:ext cx="615118" cy="826855"/>
          </a:xfrm>
          <a:prstGeom prst="rect">
            <a:avLst/>
          </a:prstGeom>
          <a:noFill/>
        </p:spPr>
        <p:txBody>
          <a:bodyPr wrap="square" rtlCol="0">
            <a:spAutoFit/>
          </a:bodyPr>
          <a:lstStyle/>
          <a:p>
            <a:r>
              <a:rPr lang="en-GB" sz="4800" b="1" dirty="0" smtClean="0">
                <a:solidFill>
                  <a:srgbClr val="95519E"/>
                </a:solidFill>
              </a:rPr>
              <a:t>?</a:t>
            </a:r>
            <a:endParaRPr lang="en-GB" sz="4800" b="1" dirty="0">
              <a:solidFill>
                <a:srgbClr val="95519E"/>
              </a:solidFill>
            </a:endParaRPr>
          </a:p>
        </p:txBody>
      </p:sp>
      <p:sp>
        <p:nvSpPr>
          <p:cNvPr id="14" name="TextBox 13"/>
          <p:cNvSpPr txBox="1"/>
          <p:nvPr/>
        </p:nvSpPr>
        <p:spPr>
          <a:xfrm rot="19974868">
            <a:off x="6719733" y="4433417"/>
            <a:ext cx="655468" cy="830997"/>
          </a:xfrm>
          <a:prstGeom prst="rect">
            <a:avLst/>
          </a:prstGeom>
          <a:noFill/>
        </p:spPr>
        <p:txBody>
          <a:bodyPr wrap="square" rtlCol="0">
            <a:spAutoFit/>
          </a:bodyPr>
          <a:lstStyle/>
          <a:p>
            <a:r>
              <a:rPr lang="en-GB" sz="4800" b="1" dirty="0" smtClean="0">
                <a:solidFill>
                  <a:srgbClr val="95519E"/>
                </a:solidFill>
              </a:rPr>
              <a:t>?</a:t>
            </a:r>
            <a:endParaRPr lang="en-GB" sz="4800" b="1" dirty="0">
              <a:solidFill>
                <a:srgbClr val="95519E"/>
              </a:solidFill>
            </a:endParaRPr>
          </a:p>
        </p:txBody>
      </p:sp>
      <p:sp>
        <p:nvSpPr>
          <p:cNvPr id="15" name="TextBox 14"/>
          <p:cNvSpPr txBox="1"/>
          <p:nvPr/>
        </p:nvSpPr>
        <p:spPr>
          <a:xfrm>
            <a:off x="8451071" y="1779428"/>
            <a:ext cx="696719" cy="830997"/>
          </a:xfrm>
          <a:prstGeom prst="rect">
            <a:avLst/>
          </a:prstGeom>
          <a:noFill/>
        </p:spPr>
        <p:txBody>
          <a:bodyPr wrap="square" rtlCol="0">
            <a:spAutoFit/>
          </a:bodyPr>
          <a:lstStyle/>
          <a:p>
            <a:r>
              <a:rPr lang="en-GB" sz="4800" b="1" dirty="0" smtClean="0">
                <a:solidFill>
                  <a:srgbClr val="95519E"/>
                </a:solidFill>
              </a:rPr>
              <a:t>?</a:t>
            </a:r>
            <a:endParaRPr lang="en-GB" sz="4800" b="1" dirty="0">
              <a:solidFill>
                <a:srgbClr val="95519E"/>
              </a:solidFill>
            </a:endParaRPr>
          </a:p>
        </p:txBody>
      </p:sp>
      <p:sp>
        <p:nvSpPr>
          <p:cNvPr id="16" name="TextBox 15"/>
          <p:cNvSpPr txBox="1"/>
          <p:nvPr/>
        </p:nvSpPr>
        <p:spPr>
          <a:xfrm rot="1545823">
            <a:off x="11131596" y="3208759"/>
            <a:ext cx="792480" cy="830997"/>
          </a:xfrm>
          <a:prstGeom prst="rect">
            <a:avLst/>
          </a:prstGeom>
          <a:noFill/>
        </p:spPr>
        <p:txBody>
          <a:bodyPr wrap="square" rtlCol="0">
            <a:spAutoFit/>
          </a:bodyPr>
          <a:lstStyle/>
          <a:p>
            <a:r>
              <a:rPr lang="en-GB" sz="4800" b="1" dirty="0" smtClean="0">
                <a:solidFill>
                  <a:srgbClr val="95519E"/>
                </a:solidFill>
              </a:rPr>
              <a:t>?</a:t>
            </a:r>
            <a:endParaRPr lang="en-GB" sz="4800" b="1" dirty="0">
              <a:solidFill>
                <a:srgbClr val="95519E"/>
              </a:solidFill>
            </a:endParaRPr>
          </a:p>
        </p:txBody>
      </p:sp>
      <p:sp>
        <p:nvSpPr>
          <p:cNvPr id="17" name="TextBox 16"/>
          <p:cNvSpPr txBox="1"/>
          <p:nvPr/>
        </p:nvSpPr>
        <p:spPr>
          <a:xfrm rot="19465133">
            <a:off x="6716280" y="1090048"/>
            <a:ext cx="615118" cy="826855"/>
          </a:xfrm>
          <a:prstGeom prst="rect">
            <a:avLst/>
          </a:prstGeom>
          <a:noFill/>
        </p:spPr>
        <p:txBody>
          <a:bodyPr wrap="square" rtlCol="0">
            <a:spAutoFit/>
          </a:bodyPr>
          <a:lstStyle/>
          <a:p>
            <a:r>
              <a:rPr lang="en-GB" sz="4800" b="1" dirty="0" smtClean="0">
                <a:solidFill>
                  <a:srgbClr val="95519E"/>
                </a:solidFill>
              </a:rPr>
              <a:t>?</a:t>
            </a:r>
            <a:endParaRPr lang="en-GB" sz="4800" b="1" dirty="0">
              <a:solidFill>
                <a:srgbClr val="95519E"/>
              </a:solidFill>
            </a:endParaRPr>
          </a:p>
        </p:txBody>
      </p:sp>
      <p:sp>
        <p:nvSpPr>
          <p:cNvPr id="18" name="TextBox 17"/>
          <p:cNvSpPr txBox="1"/>
          <p:nvPr/>
        </p:nvSpPr>
        <p:spPr>
          <a:xfrm rot="1965352">
            <a:off x="11210507" y="4527151"/>
            <a:ext cx="792480" cy="830997"/>
          </a:xfrm>
          <a:prstGeom prst="rect">
            <a:avLst/>
          </a:prstGeom>
          <a:noFill/>
        </p:spPr>
        <p:txBody>
          <a:bodyPr wrap="square" rtlCol="0">
            <a:spAutoFit/>
          </a:bodyPr>
          <a:lstStyle/>
          <a:p>
            <a:r>
              <a:rPr lang="en-GB" sz="4800" b="1" dirty="0" smtClean="0">
                <a:solidFill>
                  <a:srgbClr val="95519E"/>
                </a:solidFill>
              </a:rPr>
              <a:t>?</a:t>
            </a:r>
            <a:endParaRPr lang="en-GB" sz="4800" b="1" dirty="0">
              <a:solidFill>
                <a:srgbClr val="95519E"/>
              </a:solidFill>
            </a:endParaRPr>
          </a:p>
        </p:txBody>
      </p:sp>
      <p:sp>
        <p:nvSpPr>
          <p:cNvPr id="19" name="Footer Placeholder 18"/>
          <p:cNvSpPr>
            <a:spLocks noGrp="1"/>
          </p:cNvSpPr>
          <p:nvPr>
            <p:ph type="ftr" sz="quarter" idx="11"/>
          </p:nvPr>
        </p:nvSpPr>
        <p:spPr>
          <a:xfrm>
            <a:off x="0" y="6355382"/>
            <a:ext cx="12192000" cy="365125"/>
          </a:xfrm>
        </p:spPr>
        <p:txBody>
          <a:bodyPr/>
          <a:lstStyle/>
          <a:p>
            <a:r>
              <a:rPr lang="en-GB" sz="1050" dirty="0" smtClean="0"/>
              <a:t>© PSHE Association 2018 </a:t>
            </a:r>
            <a:r>
              <a:rPr lang="en-GB" dirty="0" smtClean="0"/>
              <a:t>	 </a:t>
            </a:r>
            <a:endParaRPr lang="en-GB" dirty="0"/>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14</a:t>
            </a:fld>
            <a:endParaRPr lang="en-GB" dirty="0"/>
          </a:p>
        </p:txBody>
      </p:sp>
      <p:pic>
        <p:nvPicPr>
          <p:cNvPr id="21" name="Picture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860697">
            <a:off x="641553" y="5203856"/>
            <a:ext cx="423304" cy="994688"/>
          </a:xfrm>
          <a:prstGeom prst="rect">
            <a:avLst/>
          </a:prstGeom>
        </p:spPr>
      </p:pic>
      <p:pic>
        <p:nvPicPr>
          <p:cNvPr id="22" name="Picture 21"/>
          <p:cNvPicPr>
            <a:picLocks noChangeAspect="1"/>
          </p:cNvPicPr>
          <p:nvPr/>
        </p:nvPicPr>
        <p:blipFill rotWithShape="1">
          <a:blip r:embed="rId8" cstate="screen">
            <a:duotone>
              <a:prstClr val="black"/>
              <a:srgbClr val="95519E">
                <a:tint val="45000"/>
                <a:satMod val="400000"/>
              </a:srgbClr>
            </a:duotone>
            <a:extLst>
              <a:ext uri="{28A0092B-C50C-407E-A947-70E740481C1C}">
                <a14:useLocalDpi xmlns:a14="http://schemas.microsoft.com/office/drawing/2010/main"/>
              </a:ext>
            </a:extLst>
          </a:blip>
          <a:srcRect l="59958" b="29919"/>
          <a:stretch/>
        </p:blipFill>
        <p:spPr>
          <a:xfrm>
            <a:off x="1324462" y="5399917"/>
            <a:ext cx="810306" cy="892287"/>
          </a:xfrm>
          <a:prstGeom prst="rect">
            <a:avLst/>
          </a:prstGeom>
        </p:spPr>
      </p:pic>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5" grpId="0"/>
      <p:bldP spid="16" grpId="0"/>
      <p:bldP spid="17" grpId="0"/>
      <p:bldP spid="18" grpId="0"/>
      <p:bldP spid="1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6468" y="1554341"/>
            <a:ext cx="5061527" cy="2185214"/>
          </a:xfrm>
          <a:prstGeom prst="rect">
            <a:avLst/>
          </a:prstGeom>
          <a:noFill/>
        </p:spPr>
        <p:txBody>
          <a:bodyPr wrap="square" rtlCol="0">
            <a:spAutoFit/>
          </a:bodyPr>
          <a:lstStyle/>
          <a:p>
            <a:r>
              <a:rPr lang="en-US" sz="2800" b="1" dirty="0" smtClean="0">
                <a:latin typeface="League Spartan" panose="00000800000000000000" pitchFamily="50" charset="0"/>
              </a:rPr>
              <a:t>Discuss…</a:t>
            </a:r>
          </a:p>
          <a:p>
            <a:endParaRPr lang="en-US" sz="1050" dirty="0"/>
          </a:p>
          <a:p>
            <a:r>
              <a:rPr lang="en-US" sz="2400" dirty="0" smtClean="0">
                <a:latin typeface="Lato" panose="020F0502020204030203" pitchFamily="34" charset="0"/>
                <a:ea typeface="Lato" panose="020F0502020204030203" pitchFamily="34" charset="0"/>
                <a:cs typeface="Lato" panose="020F0502020204030203" pitchFamily="34" charset="0"/>
              </a:rPr>
              <a:t>What types of activities do children and young people do after school?</a:t>
            </a:r>
            <a:endParaRPr lang="en-US" sz="2400" dirty="0">
              <a:latin typeface="Lato" panose="020F0502020204030203" pitchFamily="34" charset="0"/>
              <a:ea typeface="Lato" panose="020F0502020204030203" pitchFamily="34" charset="0"/>
              <a:cs typeface="Lato" panose="020F0502020204030203" pitchFamily="34" charset="0"/>
            </a:endParaRPr>
          </a:p>
          <a:p>
            <a:endParaRPr lang="en-US" sz="2400" dirty="0" smtClean="0">
              <a:latin typeface="Lato" panose="020F0502020204030203" pitchFamily="34" charset="0"/>
              <a:ea typeface="Lato" panose="020F0502020204030203" pitchFamily="34" charset="0"/>
              <a:cs typeface="Lato" panose="020F0502020204030203" pitchFamily="34" charset="0"/>
            </a:endParaRPr>
          </a:p>
          <a:p>
            <a:r>
              <a:rPr lang="en-US" sz="2400" dirty="0" smtClean="0">
                <a:latin typeface="Lato" panose="020F0502020204030203" pitchFamily="34" charset="0"/>
                <a:ea typeface="Lato" panose="020F0502020204030203" pitchFamily="34" charset="0"/>
                <a:cs typeface="Lato" panose="020F0502020204030203" pitchFamily="34" charset="0"/>
              </a:rPr>
              <a:t>Do these help or hinder sleep?  </a:t>
            </a:r>
          </a:p>
        </p:txBody>
      </p:sp>
      <p:pic>
        <p:nvPicPr>
          <p:cNvPr id="5" name="Picture 4"/>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13000" contrast="1000"/>
                    </a14:imgEffect>
                  </a14:imgLayer>
                </a14:imgProps>
              </a:ext>
              <a:ext uri="{28A0092B-C50C-407E-A947-70E740481C1C}">
                <a14:useLocalDpi xmlns:a14="http://schemas.microsoft.com/office/drawing/2010/main"/>
              </a:ext>
            </a:extLst>
          </a:blip>
          <a:srcRect/>
          <a:stretch/>
        </p:blipFill>
        <p:spPr>
          <a:xfrm>
            <a:off x="7433715" y="426887"/>
            <a:ext cx="4045395" cy="5751866"/>
          </a:xfrm>
          <a:prstGeom prst="rect">
            <a:avLst/>
          </a:prstGeom>
          <a:effectLst>
            <a:glow rad="127000">
              <a:schemeClr val="accent1">
                <a:alpha val="0"/>
              </a:schemeClr>
            </a:glow>
            <a:reflection stA="0" endPos="65000" dist="50800" dir="5400000" sy="-100000" algn="bl" rotWithShape="0"/>
          </a:effectLst>
        </p:spPr>
      </p:pic>
      <p:sp>
        <p:nvSpPr>
          <p:cNvPr id="6" name="Footer Placeholder 5"/>
          <p:cNvSpPr>
            <a:spLocks noGrp="1"/>
          </p:cNvSpPr>
          <p:nvPr>
            <p:ph type="ftr" sz="quarter" idx="11"/>
          </p:nvPr>
        </p:nvSpPr>
        <p:spPr>
          <a:xfrm>
            <a:off x="0" y="6464385"/>
            <a:ext cx="12192000" cy="365125"/>
          </a:xfrm>
        </p:spPr>
        <p:txBody>
          <a:bodyPr/>
          <a:lstStyle/>
          <a:p>
            <a:r>
              <a:rPr lang="en-GB" sz="1050" smtClean="0"/>
              <a:t>© PSHE Association 2018 </a:t>
            </a:r>
            <a:r>
              <a:rPr lang="en-GB"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15</a:t>
            </a:fld>
            <a:endParaRPr lang="en-GB"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35889" y="1540681"/>
            <a:ext cx="3139355" cy="3593474"/>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860697">
            <a:off x="588721" y="5567113"/>
            <a:ext cx="575687" cy="1151372"/>
          </a:xfrm>
          <a:prstGeom prst="rect">
            <a:avLst/>
          </a:prstGeom>
        </p:spPr>
      </p:pic>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427187" y="5893121"/>
            <a:ext cx="655794" cy="722143"/>
          </a:xfrm>
          <a:prstGeom prst="rect">
            <a:avLst/>
          </a:prstGeom>
        </p:spPr>
      </p:pic>
      <p:sp>
        <p:nvSpPr>
          <p:cNvPr id="10" name="TextBox 9"/>
          <p:cNvSpPr txBox="1"/>
          <p:nvPr/>
        </p:nvSpPr>
        <p:spPr>
          <a:xfrm>
            <a:off x="856468" y="4224322"/>
            <a:ext cx="5655357" cy="830997"/>
          </a:xfrm>
          <a:prstGeom prst="rect">
            <a:avLst/>
          </a:prstGeom>
          <a:solidFill>
            <a:schemeClr val="bg1">
              <a:alpha val="64000"/>
            </a:schemeClr>
          </a:solidFill>
        </p:spPr>
        <p:txBody>
          <a:bodyPr wrap="square" rtlCol="0">
            <a:spAutoFit/>
          </a:bodyPr>
          <a:lstStyle/>
          <a:p>
            <a:r>
              <a:rPr lang="en-US" sz="2400" b="1" dirty="0" smtClean="0">
                <a:latin typeface="League Spartan" panose="00000800000000000000" pitchFamily="50" charset="0"/>
              </a:rPr>
              <a:t>Work in pairs to complete the sleep buster solutions grid</a:t>
            </a:r>
            <a:endParaRPr lang="en-US" sz="2400" b="1" dirty="0" smtClean="0">
              <a:solidFill>
                <a:schemeClr val="bg1">
                  <a:lumMod val="50000"/>
                </a:schemeClr>
              </a:solidFill>
              <a:latin typeface="League Spartan" panose="00000800000000000000" pitchFamily="50" charset="0"/>
            </a:endParaRPr>
          </a:p>
        </p:txBody>
      </p:sp>
      <p:sp>
        <p:nvSpPr>
          <p:cNvPr id="13" name="TextBox 12"/>
          <p:cNvSpPr txBox="1"/>
          <p:nvPr/>
        </p:nvSpPr>
        <p:spPr>
          <a:xfrm>
            <a:off x="234887" y="499268"/>
            <a:ext cx="5861113" cy="769441"/>
          </a:xfrm>
          <a:prstGeom prst="rect">
            <a:avLst/>
          </a:prstGeom>
          <a:noFill/>
        </p:spPr>
        <p:txBody>
          <a:bodyPr wrap="square" rtlCol="0">
            <a:spAutoFit/>
          </a:bodyPr>
          <a:lstStyle/>
          <a:p>
            <a:r>
              <a:rPr lang="en-GB" sz="4400" b="1" dirty="0" err="1" smtClean="0">
                <a:solidFill>
                  <a:srgbClr val="95519E"/>
                </a:solidFill>
                <a:latin typeface="League Spartan" panose="00000800000000000000" pitchFamily="50" charset="0"/>
              </a:rPr>
              <a:t>Sleepbusters</a:t>
            </a:r>
            <a:endParaRPr lang="en-GB" sz="4400" b="1" dirty="0">
              <a:solidFill>
                <a:srgbClr val="95519E"/>
              </a:solidFill>
              <a:latin typeface="League Spartan" panose="00000800000000000000" pitchFamily="50" charset="0"/>
            </a:endParaRPr>
          </a:p>
        </p:txBody>
      </p:sp>
    </p:spTree>
    <p:extLst>
      <p:ext uri="{BB962C8B-B14F-4D97-AF65-F5344CB8AC3E}">
        <p14:creationId xmlns:p14="http://schemas.microsoft.com/office/powerpoint/2010/main" val="15588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2"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924" y="509280"/>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Sleep: Where are we now?</a:t>
            </a:r>
            <a:endParaRPr lang="en-GB" sz="4400" b="1" dirty="0">
              <a:solidFill>
                <a:srgbClr val="95519E"/>
              </a:solidFill>
              <a:latin typeface="League Spartan" panose="00000800000000000000" pitchFamily="50" charset="0"/>
            </a:endParaRPr>
          </a:p>
        </p:txBody>
      </p:sp>
      <p:sp>
        <p:nvSpPr>
          <p:cNvPr id="8" name="TextBox 7"/>
          <p:cNvSpPr txBox="1"/>
          <p:nvPr/>
        </p:nvSpPr>
        <p:spPr>
          <a:xfrm>
            <a:off x="841433" y="1681084"/>
            <a:ext cx="10012615" cy="1969770"/>
          </a:xfrm>
          <a:prstGeom prst="rect">
            <a:avLst/>
          </a:prstGeom>
          <a:noFill/>
        </p:spPr>
        <p:txBody>
          <a:bodyPr wrap="square" rtlCol="0">
            <a:spAutoFit/>
          </a:bodyPr>
          <a:lstStyle/>
          <a:p>
            <a:r>
              <a:rPr lang="en-US" sz="2800" dirty="0" smtClean="0">
                <a:latin typeface="League Spartan" panose="00000800000000000000" pitchFamily="50" charset="0"/>
              </a:rPr>
              <a:t>Go back to the  ‘What’s our starting point?’ activity</a:t>
            </a:r>
          </a:p>
          <a:p>
            <a:endParaRPr lang="en-US" sz="1600" dirty="0" smtClean="0"/>
          </a:p>
          <a:p>
            <a:r>
              <a:rPr lang="en-US" sz="2400" dirty="0" smtClean="0">
                <a:latin typeface="Lato" panose="020F0502020204030203" pitchFamily="34" charset="0"/>
                <a:ea typeface="Lato" panose="020F0502020204030203" pitchFamily="34" charset="0"/>
                <a:cs typeface="Lato" panose="020F0502020204030203" pitchFamily="34" charset="0"/>
              </a:rPr>
              <a:t>Is there anything you would like to change?</a:t>
            </a:r>
          </a:p>
          <a:p>
            <a:endParaRPr lang="en-US" sz="600" dirty="0" smtClean="0">
              <a:latin typeface="Lato" panose="020F0502020204030203" pitchFamily="34" charset="0"/>
              <a:ea typeface="Lato" panose="020F0502020204030203" pitchFamily="34" charset="0"/>
              <a:cs typeface="Lato" panose="020F0502020204030203" pitchFamily="34" charset="0"/>
            </a:endParaRPr>
          </a:p>
          <a:p>
            <a:r>
              <a:rPr lang="en-US" sz="2400" dirty="0" smtClean="0">
                <a:latin typeface="Lato" panose="020F0502020204030203" pitchFamily="34" charset="0"/>
                <a:ea typeface="Lato" panose="020F0502020204030203" pitchFamily="34" charset="0"/>
                <a:cs typeface="Lato" panose="020F0502020204030203" pitchFamily="34" charset="0"/>
              </a:rPr>
              <a:t>Is there anything you would like to add?</a:t>
            </a:r>
            <a:endParaRPr lang="en-US" sz="2400" dirty="0">
              <a:latin typeface="Lato" panose="020F0502020204030203" pitchFamily="34" charset="0"/>
              <a:ea typeface="Lato" panose="020F0502020204030203" pitchFamily="34" charset="0"/>
              <a:cs typeface="Lato" panose="020F0502020204030203" pitchFamily="34" charset="0"/>
            </a:endParaRPr>
          </a:p>
          <a:p>
            <a:endParaRPr lang="en-US" sz="2400" dirty="0" smtClean="0">
              <a:latin typeface="Lato" panose="020F0502020204030203" pitchFamily="34" charset="0"/>
              <a:ea typeface="Lato" panose="020F0502020204030203" pitchFamily="34" charset="0"/>
              <a:cs typeface="Lato" panose="020F0502020204030203" pitchFamily="34" charset="0"/>
            </a:endParaRPr>
          </a:p>
        </p:txBody>
      </p:sp>
      <p:pic>
        <p:nvPicPr>
          <p:cNvPr id="2052" name="Picture 4" descr="Artistic, Bright, Color, Colore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88681" y="3605190"/>
            <a:ext cx="3002692" cy="250251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16</a:t>
            </a:fld>
            <a:endParaRPr lang="en-GB" dirty="0"/>
          </a:p>
        </p:txBody>
      </p:sp>
      <p:sp>
        <p:nvSpPr>
          <p:cNvPr id="10" name="TextBox 9"/>
          <p:cNvSpPr txBox="1"/>
          <p:nvPr/>
        </p:nvSpPr>
        <p:spPr>
          <a:xfrm>
            <a:off x="4340203" y="4379354"/>
            <a:ext cx="6877672" cy="1200329"/>
          </a:xfrm>
          <a:prstGeom prst="rect">
            <a:avLst/>
          </a:prstGeom>
          <a:solidFill>
            <a:schemeClr val="bg1"/>
          </a:solidFill>
          <a:ln>
            <a:noFill/>
          </a:ln>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Use a different </a:t>
            </a:r>
            <a:r>
              <a:rPr lang="en-US" sz="2400" dirty="0" err="1">
                <a:latin typeface="Lato" panose="020F0502020204030203" pitchFamily="34" charset="0"/>
                <a:ea typeface="Lato" panose="020F0502020204030203" pitchFamily="34" charset="0"/>
                <a:cs typeface="Lato" panose="020F0502020204030203" pitchFamily="34" charset="0"/>
              </a:rPr>
              <a:t>colour</a:t>
            </a:r>
            <a:r>
              <a:rPr lang="en-US" sz="2400" dirty="0">
                <a:latin typeface="Lato" panose="020F0502020204030203" pitchFamily="34" charset="0"/>
                <a:ea typeface="Lato" panose="020F0502020204030203" pitchFamily="34" charset="0"/>
                <a:cs typeface="Lato" panose="020F0502020204030203" pitchFamily="34" charset="0"/>
              </a:rPr>
              <a:t> pen or pencil to amend your draw and write and show how your thinking has developed or changed. </a:t>
            </a:r>
            <a:endParaRPr lang="en-GB" sz="2400" dirty="0">
              <a:latin typeface="Lato" panose="020F0502020204030203" pitchFamily="34"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6767" y="337347"/>
            <a:ext cx="2425719" cy="1224230"/>
          </a:xfrm>
          <a:prstGeom prst="rect">
            <a:avLst/>
          </a:prstGeom>
        </p:spPr>
      </p:pic>
    </p:spTree>
    <p:extLst>
      <p:ext uri="{BB962C8B-B14F-4D97-AF65-F5344CB8AC3E}">
        <p14:creationId xmlns:p14="http://schemas.microsoft.com/office/powerpoint/2010/main" val="257505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3387" y="501822"/>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Remember…</a:t>
            </a:r>
            <a:endParaRPr lang="en-GB" sz="4400" b="1" dirty="0">
              <a:solidFill>
                <a:srgbClr val="95519E"/>
              </a:solidFill>
              <a:latin typeface="League Spartan" panose="00000800000000000000" pitchFamily="50" charset="0"/>
            </a:endParaRPr>
          </a:p>
        </p:txBody>
      </p:sp>
      <p:sp>
        <p:nvSpPr>
          <p:cNvPr id="8" name="TextBox 7"/>
          <p:cNvSpPr txBox="1"/>
          <p:nvPr/>
        </p:nvSpPr>
        <p:spPr>
          <a:xfrm>
            <a:off x="568697" y="1457381"/>
            <a:ext cx="5330614" cy="3046988"/>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F</a:t>
            </a:r>
            <a:r>
              <a:rPr lang="en-US" sz="2400" dirty="0" smtClean="0">
                <a:latin typeface="Lato" panose="020F0502020204030203" pitchFamily="34" charset="0"/>
                <a:ea typeface="Lato" panose="020F0502020204030203" pitchFamily="34" charset="0"/>
                <a:cs typeface="Lato" panose="020F0502020204030203" pitchFamily="34" charset="0"/>
              </a:rPr>
              <a:t>inding it hard to get to sleep or not wanting to get up in the morning are all typical experiences as part of growing up.  Many adults can sometimes find it hard too.  It can sometimes happen when people feel worried or feel stressed about something.  </a:t>
            </a:r>
          </a:p>
        </p:txBody>
      </p:sp>
      <p:sp>
        <p:nvSpPr>
          <p:cNvPr id="10" name="TextBox 9"/>
          <p:cNvSpPr txBox="1"/>
          <p:nvPr/>
        </p:nvSpPr>
        <p:spPr>
          <a:xfrm>
            <a:off x="6607431" y="4063167"/>
            <a:ext cx="4980247" cy="1938992"/>
          </a:xfrm>
          <a:prstGeom prst="rect">
            <a:avLst/>
          </a:prstGeom>
          <a:noFill/>
        </p:spPr>
        <p:txBody>
          <a:bodyPr wrap="square" rtlCol="0">
            <a:spAutoFit/>
          </a:bodyPr>
          <a:lstStyle/>
          <a:p>
            <a:r>
              <a:rPr lang="en-US" sz="2400" dirty="0" smtClean="0">
                <a:latin typeface="Lato" panose="020F0502020204030203" pitchFamily="34" charset="0"/>
                <a:ea typeface="Lato" panose="020F0502020204030203" pitchFamily="34" charset="0"/>
                <a:cs typeface="Lato" panose="020F0502020204030203" pitchFamily="34" charset="0"/>
              </a:rPr>
              <a:t>The </a:t>
            </a:r>
            <a:r>
              <a:rPr lang="en-US" sz="2400" b="1" dirty="0" err="1" smtClean="0">
                <a:latin typeface="Lato" panose="020F0502020204030203" pitchFamily="34" charset="0"/>
                <a:ea typeface="Lato" panose="020F0502020204030203" pitchFamily="34" charset="0"/>
                <a:cs typeface="Lato" panose="020F0502020204030203" pitchFamily="34" charset="0"/>
              </a:rPr>
              <a:t>ChildLine</a:t>
            </a:r>
            <a:r>
              <a:rPr lang="en-US" sz="2400" b="1" dirty="0" smtClean="0">
                <a:latin typeface="Lato" panose="020F0502020204030203" pitchFamily="34" charset="0"/>
                <a:ea typeface="Lato" panose="020F0502020204030203" pitchFamily="34" charset="0"/>
                <a:cs typeface="Lato" panose="020F0502020204030203" pitchFamily="34" charset="0"/>
              </a:rPr>
              <a:t> website </a:t>
            </a:r>
            <a:r>
              <a:rPr lang="en-US" sz="2400" dirty="0" smtClean="0">
                <a:latin typeface="Lato" panose="020F0502020204030203" pitchFamily="34" charset="0"/>
                <a:ea typeface="Lato" panose="020F0502020204030203" pitchFamily="34" charset="0"/>
                <a:cs typeface="Lato" panose="020F0502020204030203" pitchFamily="34" charset="0"/>
              </a:rPr>
              <a:t>also has advice about sleep for young people:</a:t>
            </a:r>
          </a:p>
          <a:p>
            <a:r>
              <a:rPr lang="en-US" sz="2400" dirty="0" smtClean="0">
                <a:solidFill>
                  <a:schemeClr val="bg1">
                    <a:lumMod val="50000"/>
                  </a:schemeClr>
                </a:solidFill>
                <a:hlinkClick r:id="rId3"/>
              </a:rPr>
              <a:t>www.childline.org.uk</a:t>
            </a:r>
            <a:r>
              <a:rPr lang="en-US" sz="2400" dirty="0" smtClean="0">
                <a:solidFill>
                  <a:schemeClr val="bg1">
                    <a:lumMod val="50000"/>
                  </a:schemeClr>
                </a:solidFill>
              </a:rPr>
              <a:t> </a:t>
            </a:r>
          </a:p>
          <a:p>
            <a:endParaRPr lang="en-US" sz="2400" dirty="0">
              <a:solidFill>
                <a:schemeClr val="bg1">
                  <a:lumMod val="50000"/>
                </a:schemeClr>
              </a:solidFill>
            </a:endParaRPr>
          </a:p>
        </p:txBody>
      </p:sp>
      <p:sp>
        <p:nvSpPr>
          <p:cNvPr id="6" name="Footer Placeholder 5"/>
          <p:cNvSpPr>
            <a:spLocks noGrp="1"/>
          </p:cNvSpPr>
          <p:nvPr>
            <p:ph type="ftr" sz="quarter" idx="11"/>
          </p:nvPr>
        </p:nvSpPr>
        <p:spPr>
          <a:xfrm>
            <a:off x="0" y="6446879"/>
            <a:ext cx="12192000" cy="365125"/>
          </a:xfrm>
        </p:spPr>
        <p:txBody>
          <a:bodyPr/>
          <a:lstStyle/>
          <a:p>
            <a:r>
              <a:rPr lang="en-GB" sz="1050" smtClean="0"/>
              <a:t>© PSHE Association 2018 </a:t>
            </a:r>
            <a:r>
              <a:rPr lang="en-GB"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17</a:t>
            </a:fld>
            <a:endParaRPr lang="en-GB" dirty="0"/>
          </a:p>
        </p:txBody>
      </p:sp>
      <p:sp>
        <p:nvSpPr>
          <p:cNvPr id="12" name="TextBox 11"/>
          <p:cNvSpPr txBox="1"/>
          <p:nvPr/>
        </p:nvSpPr>
        <p:spPr>
          <a:xfrm>
            <a:off x="568697" y="4567180"/>
            <a:ext cx="5330614" cy="1846659"/>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If </a:t>
            </a:r>
            <a:r>
              <a:rPr lang="en-GB" sz="2400" dirty="0" smtClean="0">
                <a:latin typeface="Lato" panose="020F0502020204030203" pitchFamily="34" charset="0"/>
                <a:ea typeface="Lato" panose="020F0502020204030203" pitchFamily="34" charset="0"/>
                <a:cs typeface="Lato" panose="020F0502020204030203" pitchFamily="34" charset="0"/>
              </a:rPr>
              <a:t>you’re worried about your sleep, </a:t>
            </a:r>
            <a:r>
              <a:rPr lang="en-GB" sz="2400" dirty="0">
                <a:latin typeface="Lato" panose="020F0502020204030203" pitchFamily="34" charset="0"/>
                <a:ea typeface="Lato" panose="020F0502020204030203" pitchFamily="34" charset="0"/>
                <a:cs typeface="Lato" panose="020F0502020204030203" pitchFamily="34" charset="0"/>
              </a:rPr>
              <a:t>you should always speak to your parent or a trusted adult in school so they can help you. </a:t>
            </a:r>
          </a:p>
          <a:p>
            <a:endParaRPr lang="en-GB"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2861" y="1007466"/>
            <a:ext cx="3885561" cy="2683465"/>
          </a:xfrm>
          <a:prstGeom prst="rect">
            <a:avLst/>
          </a:prstGeom>
        </p:spPr>
      </p:pic>
    </p:spTree>
    <p:extLst>
      <p:ext uri="{BB962C8B-B14F-4D97-AF65-F5344CB8AC3E}">
        <p14:creationId xmlns:p14="http://schemas.microsoft.com/office/powerpoint/2010/main" val="304632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3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47504">
            <a:off x="457861" y="2904346"/>
            <a:ext cx="4810602" cy="2071468"/>
          </a:xfrm>
          <a:prstGeom prst="rect">
            <a:avLst/>
          </a:prstGeom>
        </p:spPr>
      </p:pic>
      <p:sp>
        <p:nvSpPr>
          <p:cNvPr id="3" name="TextBox 2"/>
          <p:cNvSpPr txBox="1"/>
          <p:nvPr/>
        </p:nvSpPr>
        <p:spPr>
          <a:xfrm>
            <a:off x="259801" y="506007"/>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More activities</a:t>
            </a:r>
            <a:endParaRPr lang="en-GB" sz="4400" b="1" dirty="0">
              <a:solidFill>
                <a:srgbClr val="95519E"/>
              </a:solidFill>
              <a:latin typeface="League Spartan" panose="00000800000000000000" pitchFamily="50" charset="0"/>
            </a:endParaRPr>
          </a:p>
        </p:txBody>
      </p:sp>
      <p:sp>
        <p:nvSpPr>
          <p:cNvPr id="8" name="TextBox 7"/>
          <p:cNvSpPr txBox="1"/>
          <p:nvPr/>
        </p:nvSpPr>
        <p:spPr>
          <a:xfrm>
            <a:off x="922712" y="1774010"/>
            <a:ext cx="4967450" cy="4579290"/>
          </a:xfrm>
          <a:prstGeom prst="rect">
            <a:avLst/>
          </a:prstGeom>
          <a:noFill/>
        </p:spPr>
        <p:txBody>
          <a:bodyPr wrap="square" rtlCol="0">
            <a:spAutoFit/>
          </a:bodyPr>
          <a:lstStyle/>
          <a:p>
            <a:r>
              <a:rPr lang="en-US" sz="2800" b="1" dirty="0" smtClean="0">
                <a:latin typeface="League Spartan" panose="00000800000000000000" pitchFamily="50" charset="0"/>
              </a:rPr>
              <a:t>Give me 10</a:t>
            </a:r>
          </a:p>
          <a:p>
            <a:r>
              <a:rPr lang="en-US" sz="2400" dirty="0" smtClean="0"/>
              <a:t>Make a list of 10 top tips for a good night’s sleep.</a:t>
            </a:r>
          </a:p>
          <a:p>
            <a:endParaRPr lang="en-US" sz="2400" dirty="0">
              <a:solidFill>
                <a:schemeClr val="bg1">
                  <a:lumMod val="50000"/>
                </a:schemeClr>
              </a:solidFill>
            </a:endParaRPr>
          </a:p>
          <a:p>
            <a:endParaRPr lang="en-US" sz="2400" dirty="0" smtClean="0">
              <a:solidFill>
                <a:schemeClr val="bg1">
                  <a:lumMod val="50000"/>
                </a:schemeClr>
              </a:solidFill>
            </a:endParaRPr>
          </a:p>
          <a:p>
            <a:endParaRPr lang="en-US" sz="2400" dirty="0">
              <a:solidFill>
                <a:schemeClr val="bg1">
                  <a:lumMod val="50000"/>
                </a:schemeClr>
              </a:solidFill>
            </a:endParaRPr>
          </a:p>
          <a:p>
            <a:endParaRPr lang="en-US" sz="2400" dirty="0" smtClean="0">
              <a:solidFill>
                <a:schemeClr val="bg1">
                  <a:lumMod val="50000"/>
                </a:schemeClr>
              </a:solidFill>
            </a:endParaRPr>
          </a:p>
          <a:p>
            <a:endParaRPr lang="en-US" sz="2400" dirty="0" smtClean="0">
              <a:latin typeface="Lato" panose="020F0502020204030203" pitchFamily="34" charset="0"/>
              <a:ea typeface="Lato" panose="020F0502020204030203" pitchFamily="34" charset="0"/>
              <a:cs typeface="Lato" panose="020F0502020204030203" pitchFamily="34" charset="0"/>
            </a:endParaRPr>
          </a:p>
          <a:p>
            <a:r>
              <a:rPr lang="en-US" sz="2400" dirty="0" smtClean="0">
                <a:latin typeface="Lato" panose="020F0502020204030203" pitchFamily="34" charset="0"/>
                <a:ea typeface="Lato" panose="020F0502020204030203" pitchFamily="34" charset="0"/>
                <a:cs typeface="Lato" panose="020F0502020204030203" pitchFamily="34" charset="0"/>
              </a:rPr>
              <a:t>Can you create a 5-minute presentation to share in a whole school assembly? </a:t>
            </a:r>
          </a:p>
          <a:p>
            <a:endParaRPr lang="en-US" sz="2400" b="1" dirty="0" smtClean="0">
              <a:solidFill>
                <a:schemeClr val="bg1">
                  <a:lumMod val="50000"/>
                </a:schemeClr>
              </a:solidFill>
            </a:endParaRPr>
          </a:p>
        </p:txBody>
      </p:sp>
      <p:sp>
        <p:nvSpPr>
          <p:cNvPr id="10" name="TextBox 9"/>
          <p:cNvSpPr txBox="1"/>
          <p:nvPr/>
        </p:nvSpPr>
        <p:spPr>
          <a:xfrm>
            <a:off x="6770981" y="942194"/>
            <a:ext cx="4980247" cy="4739759"/>
          </a:xfrm>
          <a:prstGeom prst="rect">
            <a:avLst/>
          </a:prstGeom>
          <a:noFill/>
        </p:spPr>
        <p:txBody>
          <a:bodyPr wrap="square" rtlCol="0">
            <a:spAutoFit/>
          </a:bodyPr>
          <a:lstStyle/>
          <a:p>
            <a:r>
              <a:rPr lang="en-US" sz="2800" b="1" dirty="0" smtClean="0">
                <a:latin typeface="League Spartan" panose="00000800000000000000" pitchFamily="50" charset="0"/>
              </a:rPr>
              <a:t>Sleep story</a:t>
            </a:r>
          </a:p>
          <a:p>
            <a:endParaRPr lang="en-US" sz="1000" b="1" dirty="0" smtClean="0">
              <a:latin typeface="League Spartan" panose="00000800000000000000" pitchFamily="50" charset="0"/>
            </a:endParaRPr>
          </a:p>
          <a:p>
            <a:r>
              <a:rPr lang="en-US" sz="2400" dirty="0" smtClean="0">
                <a:latin typeface="Lato" panose="020F0502020204030203" pitchFamily="34" charset="0"/>
                <a:ea typeface="Lato" panose="020F0502020204030203" pitchFamily="34" charset="0"/>
                <a:cs typeface="Lato" panose="020F0502020204030203" pitchFamily="34" charset="0"/>
              </a:rPr>
              <a:t>Write a short story about a character who is struggling to get a good night’s sleep.  Include advice for others about how they solved the problem. </a:t>
            </a:r>
            <a:endParaRPr lang="en-US" sz="2400" dirty="0">
              <a:latin typeface="Lato" panose="020F0502020204030203" pitchFamily="34" charset="0"/>
              <a:ea typeface="Lato" panose="020F0502020204030203" pitchFamily="34" charset="0"/>
              <a:cs typeface="Lato" panose="020F0502020204030203" pitchFamily="34" charset="0"/>
            </a:endParaRPr>
          </a:p>
          <a:p>
            <a:endParaRPr lang="en-US" sz="2400" dirty="0" smtClean="0"/>
          </a:p>
          <a:p>
            <a:endParaRPr lang="en-US" sz="2400" dirty="0">
              <a:solidFill>
                <a:schemeClr val="bg1">
                  <a:lumMod val="50000"/>
                </a:schemeClr>
              </a:solidFill>
            </a:endParaRPr>
          </a:p>
          <a:p>
            <a:endParaRPr lang="en-US" sz="2400" dirty="0" smtClean="0">
              <a:solidFill>
                <a:schemeClr val="bg1">
                  <a:lumMod val="50000"/>
                </a:schemeClr>
              </a:solidFill>
            </a:endParaRPr>
          </a:p>
          <a:p>
            <a:endParaRPr lang="en-US" sz="2400" dirty="0">
              <a:solidFill>
                <a:schemeClr val="bg1">
                  <a:lumMod val="50000"/>
                </a:schemeClr>
              </a:solidFill>
            </a:endParaRPr>
          </a:p>
          <a:p>
            <a:endParaRPr lang="en-US" sz="2400" dirty="0" smtClean="0">
              <a:solidFill>
                <a:schemeClr val="bg1">
                  <a:lumMod val="50000"/>
                </a:schemeClr>
              </a:solidFill>
            </a:endParaRPr>
          </a:p>
          <a:p>
            <a:endParaRPr lang="en-US" sz="2400" dirty="0">
              <a:solidFill>
                <a:schemeClr val="bg1">
                  <a:lumMod val="50000"/>
                </a:schemeClr>
              </a:solidFill>
            </a:endParaRPr>
          </a:p>
        </p:txBody>
      </p:sp>
      <p:sp>
        <p:nvSpPr>
          <p:cNvPr id="12" name="TextBox 11"/>
          <p:cNvSpPr txBox="1"/>
          <p:nvPr/>
        </p:nvSpPr>
        <p:spPr>
          <a:xfrm rot="20777979">
            <a:off x="1067697" y="3450831"/>
            <a:ext cx="4289680" cy="774010"/>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10 TOP TIPS</a:t>
            </a:r>
            <a:endParaRPr lang="en-GB" sz="4400" b="1" dirty="0">
              <a:solidFill>
                <a:srgbClr val="95519E"/>
              </a:solidFill>
              <a:latin typeface="League Spartan" panose="00000800000000000000" pitchFamily="50" charset="0"/>
            </a:endParaRPr>
          </a:p>
        </p:txBody>
      </p:sp>
      <p:sp>
        <p:nvSpPr>
          <p:cNvPr id="5" name="Footer Placeholder 4"/>
          <p:cNvSpPr>
            <a:spLocks noGrp="1"/>
          </p:cNvSpPr>
          <p:nvPr>
            <p:ph type="ftr" sz="quarter" idx="11"/>
          </p:nvPr>
        </p:nvSpPr>
        <p:spPr>
          <a:xfrm>
            <a:off x="0" y="6380093"/>
            <a:ext cx="12192000" cy="365125"/>
          </a:xfrm>
        </p:spPr>
        <p:txBody>
          <a:bodyPr/>
          <a:lstStyle/>
          <a:p>
            <a:r>
              <a:rPr lang="en-GB" sz="1050" smtClean="0"/>
              <a:t>© PSHE Association 2018 </a:t>
            </a:r>
            <a:r>
              <a:rPr lang="en-GB"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18</a:t>
            </a:fld>
            <a:endParaRPr lang="en-GB"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0981" y="3776767"/>
            <a:ext cx="3845559" cy="2563453"/>
          </a:xfrm>
          <a:prstGeom prst="rect">
            <a:avLst/>
          </a:prstGeom>
        </p:spPr>
      </p:pic>
    </p:spTree>
    <p:extLst>
      <p:ext uri="{BB962C8B-B14F-4D97-AF65-F5344CB8AC3E}">
        <p14:creationId xmlns:p14="http://schemas.microsoft.com/office/powerpoint/2010/main" val="11306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pPr/>
              <a:t>2</a:t>
            </a:fld>
            <a:endParaRPr lang="en-GB" dirty="0"/>
          </a:p>
        </p:txBody>
      </p:sp>
      <p:sp>
        <p:nvSpPr>
          <p:cNvPr id="3" name="TextBox 2"/>
          <p:cNvSpPr txBox="1"/>
          <p:nvPr/>
        </p:nvSpPr>
        <p:spPr>
          <a:xfrm>
            <a:off x="256217" y="504945"/>
            <a:ext cx="9177913" cy="830997"/>
          </a:xfrm>
          <a:prstGeom prst="rect">
            <a:avLst/>
          </a:prstGeom>
          <a:solidFill>
            <a:srgbClr val="95519E"/>
          </a:solidFill>
        </p:spPr>
        <p:txBody>
          <a:bodyPr wrap="square" rtlCol="0">
            <a:spAutoFit/>
          </a:bodyPr>
          <a:lstStyle/>
          <a:p>
            <a:r>
              <a:rPr lang="en-GB" sz="4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Using this PowerPoint</a:t>
            </a:r>
            <a:endParaRPr lang="en-GB" sz="4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6" name="TextBox 5"/>
          <p:cNvSpPr txBox="1"/>
          <p:nvPr/>
        </p:nvSpPr>
        <p:spPr>
          <a:xfrm>
            <a:off x="523052" y="1635158"/>
            <a:ext cx="11246384" cy="4893647"/>
          </a:xfrm>
          <a:prstGeom prst="rect">
            <a:avLst/>
          </a:prstGeom>
          <a:noFill/>
        </p:spPr>
        <p:txBody>
          <a:bodyPr wrap="square" rtlCol="0">
            <a:spAutoFit/>
          </a:bodyPr>
          <a:lstStyle/>
          <a:p>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The slides in this presentation are divided into two sections:</a:t>
            </a:r>
          </a:p>
          <a:p>
            <a:pPr marL="514350" indent="-514350">
              <a:lnSpc>
                <a:spcPct val="150000"/>
              </a:lnSpc>
              <a:buAutoNum type="romanLcParenBoth"/>
            </a:pPr>
            <a:r>
              <a:rPr lang="en-US" sz="2400" b="1" dirty="0" smtClean="0">
                <a:solidFill>
                  <a:schemeClr val="bg1"/>
                </a:solidFill>
                <a:latin typeface="Lato" panose="020F0502020204030203" pitchFamily="34" charset="0"/>
                <a:ea typeface="Lato" panose="020F0502020204030203" pitchFamily="34" charset="0"/>
                <a:cs typeface="Lato" panose="020F0502020204030203" pitchFamily="34" charset="0"/>
              </a:rPr>
              <a:t>Teacher slides </a:t>
            </a: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(purple)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provide key information regarding lesson preparation</a:t>
            </a:r>
          </a:p>
          <a:p>
            <a:pPr marL="514350" indent="-514350">
              <a:lnSpc>
                <a:spcPct val="150000"/>
              </a:lnSpc>
              <a:buAutoNum type="romanLcParenBoth"/>
            </a:pPr>
            <a:r>
              <a:rPr lang="en-US" sz="2400" b="1" dirty="0" smtClean="0">
                <a:solidFill>
                  <a:schemeClr val="bg1"/>
                </a:solidFill>
                <a:latin typeface="Lato" panose="020F0502020204030203" pitchFamily="34" charset="0"/>
                <a:ea typeface="Lato" panose="020F0502020204030203" pitchFamily="34" charset="0"/>
                <a:cs typeface="Lato" panose="020F0502020204030203" pitchFamily="34" charset="0"/>
              </a:rPr>
              <a:t>Pupil slides </a:t>
            </a: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(white) – provide a visual focus point for pupils during the lesson and delivery notes for teachers about the activities.  Click ‘notes’ to view these. </a:t>
            </a:r>
          </a:p>
          <a:p>
            <a:pPr marL="514350" indent="-514350">
              <a:lnSpc>
                <a:spcPct val="150000"/>
              </a:lnSpc>
              <a:buAutoNum type="romanLcParenBoth"/>
            </a:pPr>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50000"/>
              </a:lnSpc>
            </a:pP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Ensure that you select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U</a:t>
            </a: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se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P</a:t>
            </a: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resenter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V</a:t>
            </a: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iew’ under the ‘Slide Show’ tab – this will allow you to preview the teaching notes on your monitor while the main presentation is displayed on a screen/smartboard.</a:t>
            </a:r>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0" name="Footer Placeholder 1"/>
          <p:cNvSpPr txBox="1">
            <a:spLocks/>
          </p:cNvSpPr>
          <p:nvPr/>
        </p:nvSpPr>
        <p:spPr>
          <a:xfrm>
            <a:off x="0" y="6569537"/>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 PSHE Association 2018 	 </a:t>
            </a:r>
            <a:endParaRPr lang="en-GB" dirty="0"/>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l="11185" t="22641" r="8945" b="19482"/>
          <a:stretch/>
        </p:blipFill>
        <p:spPr>
          <a:xfrm>
            <a:off x="10520856" y="5963463"/>
            <a:ext cx="1048884" cy="760061"/>
          </a:xfrm>
          <a:prstGeom prst="rect">
            <a:avLst/>
          </a:prstGeom>
        </p:spPr>
      </p:pic>
      <p:sp>
        <p:nvSpPr>
          <p:cNvPr id="9" name="TextBox 8"/>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a:t>
            </a:r>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lide</a:t>
            </a:r>
            <a:endPar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388793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4489547">
            <a:off x="9938657" y="3310406"/>
            <a:ext cx="1966668" cy="1660913"/>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50099">
            <a:off x="6386645" y="4148281"/>
            <a:ext cx="1966668" cy="1660913"/>
          </a:xfrm>
          <a:prstGeom prst="rect">
            <a:avLst/>
          </a:prstGeom>
        </p:spPr>
      </p:pic>
      <p:sp>
        <p:nvSpPr>
          <p:cNvPr id="2" name="Slide Number Placeholder 1"/>
          <p:cNvSpPr>
            <a:spLocks noGrp="1"/>
          </p:cNvSpPr>
          <p:nvPr>
            <p:ph type="sldNum" sz="quarter" idx="12"/>
          </p:nvPr>
        </p:nvSpPr>
        <p:spPr/>
        <p:txBody>
          <a:bodyPr/>
          <a:lstStyle/>
          <a:p>
            <a:fld id="{2D651D86-383D-45DB-A701-76B5BFCFE28F}" type="slidenum">
              <a:rPr lang="en-GB" smtClean="0"/>
              <a:pPr/>
              <a:t>3</a:t>
            </a:fld>
            <a:endParaRPr lang="en-GB" dirty="0"/>
          </a:p>
        </p:txBody>
      </p:sp>
      <p:sp>
        <p:nvSpPr>
          <p:cNvPr id="3" name="TextBox 2"/>
          <p:cNvSpPr txBox="1"/>
          <p:nvPr/>
        </p:nvSpPr>
        <p:spPr>
          <a:xfrm>
            <a:off x="251325" y="542267"/>
            <a:ext cx="9177913" cy="830997"/>
          </a:xfrm>
          <a:prstGeom prst="rect">
            <a:avLst/>
          </a:prstGeom>
          <a:solidFill>
            <a:srgbClr val="95519E"/>
          </a:solidFill>
        </p:spPr>
        <p:txBody>
          <a:bodyPr wrap="square" rtlCol="0">
            <a:spAutoFit/>
          </a:bodyPr>
          <a:lstStyle/>
          <a:p>
            <a:r>
              <a:rPr lang="en-GB" sz="4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Challenge and support</a:t>
            </a:r>
            <a:endParaRPr lang="en-GB" sz="4800" strike="sngStrike"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5" name="TextBox 4"/>
          <p:cNvSpPr txBox="1"/>
          <p:nvPr/>
        </p:nvSpPr>
        <p:spPr>
          <a:xfrm>
            <a:off x="299338" y="1486598"/>
            <a:ext cx="5352510" cy="5262979"/>
          </a:xfrm>
          <a:prstGeom prst="rect">
            <a:avLst/>
          </a:prstGeom>
          <a:noFill/>
        </p:spPr>
        <p:txBody>
          <a:bodyPr wrap="square" rtlCol="0">
            <a:spAutoFit/>
          </a:bodyPr>
          <a:lstStyle/>
          <a:p>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The lesson includes suggestions for  challenge and support activities, to help you differentiate appropriately for your class.  </a:t>
            </a:r>
          </a:p>
          <a:p>
            <a:endPar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smtClean="0">
                <a:solidFill>
                  <a:schemeClr val="bg1"/>
                </a:solidFill>
                <a:latin typeface="Lato" panose="020F0502020204030203" pitchFamily="34" charset="0"/>
                <a:ea typeface="Lato" panose="020F0502020204030203" pitchFamily="34" charset="0"/>
                <a:cs typeface="Lato" panose="020F0502020204030203" pitchFamily="34" charset="0"/>
              </a:rPr>
              <a:t>Challenge activities </a:t>
            </a: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deepen and extend the learning for those who need more challenge or who finish the activity quickly. </a:t>
            </a:r>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smtClean="0">
                <a:solidFill>
                  <a:schemeClr val="bg1"/>
                </a:solidFill>
                <a:latin typeface="Lato" panose="020F0502020204030203" pitchFamily="34" charset="0"/>
                <a:ea typeface="Lato" panose="020F0502020204030203" pitchFamily="34" charset="0"/>
                <a:cs typeface="Lato" panose="020F0502020204030203" pitchFamily="34" charset="0"/>
              </a:rPr>
              <a:t>Support activities </a:t>
            </a: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are adapted to be more accessible for those who need it.</a:t>
            </a:r>
          </a:p>
          <a:p>
            <a:endPar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60697">
            <a:off x="9345940" y="2850452"/>
            <a:ext cx="481906" cy="963810"/>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l="59958" b="29919"/>
          <a:stretch/>
        </p:blipFill>
        <p:spPr>
          <a:xfrm>
            <a:off x="8305007" y="3615731"/>
            <a:ext cx="766525" cy="844077"/>
          </a:xfrm>
          <a:prstGeom prst="rect">
            <a:avLst/>
          </a:prstGeom>
        </p:spPr>
      </p:pic>
      <p:sp>
        <p:nvSpPr>
          <p:cNvPr id="11" name="TextBox 10"/>
          <p:cNvSpPr txBox="1"/>
          <p:nvPr/>
        </p:nvSpPr>
        <p:spPr>
          <a:xfrm rot="19878837">
            <a:off x="6614819" y="4783828"/>
            <a:ext cx="1386585" cy="375666"/>
          </a:xfrm>
          <a:prstGeom prst="rect">
            <a:avLst/>
          </a:prstGeom>
          <a:noFill/>
        </p:spPr>
        <p:txBody>
          <a:bodyPr wrap="square" rtlCol="0">
            <a:spAutoFit/>
          </a:bodyPr>
          <a:lstStyle/>
          <a:p>
            <a:r>
              <a:rPr lang="en-GB" dirty="0" smtClean="0">
                <a:latin typeface="League Spartan" panose="00000800000000000000" pitchFamily="50" charset="0"/>
              </a:rPr>
              <a:t>Challenge</a:t>
            </a:r>
            <a:endParaRPr lang="en-GB" dirty="0">
              <a:latin typeface="League Spartan" panose="00000800000000000000" pitchFamily="50" charset="0"/>
            </a:endParaRPr>
          </a:p>
        </p:txBody>
      </p:sp>
      <p:sp>
        <p:nvSpPr>
          <p:cNvPr id="12" name="TextBox 11"/>
          <p:cNvSpPr txBox="1"/>
          <p:nvPr/>
        </p:nvSpPr>
        <p:spPr>
          <a:xfrm rot="1567822">
            <a:off x="10305885" y="4049209"/>
            <a:ext cx="1386585" cy="375666"/>
          </a:xfrm>
          <a:prstGeom prst="rect">
            <a:avLst/>
          </a:prstGeom>
          <a:noFill/>
        </p:spPr>
        <p:txBody>
          <a:bodyPr wrap="square" rtlCol="0">
            <a:spAutoFit/>
          </a:bodyPr>
          <a:lstStyle/>
          <a:p>
            <a:r>
              <a:rPr lang="en-GB" dirty="0" smtClean="0">
                <a:latin typeface="League Spartan" panose="00000800000000000000" pitchFamily="50" charset="0"/>
              </a:rPr>
              <a:t>Support</a:t>
            </a:r>
            <a:endParaRPr lang="en-GB" dirty="0">
              <a:latin typeface="League Spartan" panose="00000800000000000000" pitchFamily="50" charset="0"/>
            </a:endParaRPr>
          </a:p>
        </p:txBody>
      </p:sp>
      <p:sp>
        <p:nvSpPr>
          <p:cNvPr id="13" name="Footer Placeholder 1"/>
          <p:cNvSpPr txBox="1">
            <a:spLocks/>
          </p:cNvSpPr>
          <p:nvPr/>
        </p:nvSpPr>
        <p:spPr>
          <a:xfrm>
            <a:off x="0" y="6387150"/>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 PSHE Association 2018 	 </a:t>
            </a:r>
            <a:endParaRPr lang="en-GB" dirty="0"/>
          </a:p>
        </p:txBody>
      </p:sp>
      <p:sp>
        <p:nvSpPr>
          <p:cNvPr id="17" name="TextBox 16"/>
          <p:cNvSpPr txBox="1"/>
          <p:nvPr/>
        </p:nvSpPr>
        <p:spPr>
          <a:xfrm>
            <a:off x="5951186" y="1586499"/>
            <a:ext cx="5291914" cy="1200329"/>
          </a:xfrm>
          <a:prstGeom prst="rect">
            <a:avLst/>
          </a:prstGeom>
          <a:noFill/>
        </p:spPr>
        <p:txBody>
          <a:bodyPr wrap="square" rtlCol="0">
            <a:spAutoFit/>
          </a:bodyPr>
          <a:lstStyle/>
          <a:p>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Look for the logo on the pupil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See delivery notes for details of the activities.</a:t>
            </a:r>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8" name="TextBox 17"/>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a:t>
            </a:r>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lide</a:t>
            </a:r>
            <a:endPar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19" name="Picture 18"/>
          <p:cNvPicPr>
            <a:picLocks noChangeAspect="1"/>
          </p:cNvPicPr>
          <p:nvPr/>
        </p:nvPicPr>
        <p:blipFill rotWithShape="1">
          <a:blip r:embed="rId6" cstate="screen">
            <a:extLst>
              <a:ext uri="{28A0092B-C50C-407E-A947-70E740481C1C}">
                <a14:useLocalDpi xmlns:a14="http://schemas.microsoft.com/office/drawing/2010/main"/>
              </a:ext>
            </a:extLst>
          </a:blip>
          <a:srcRect l="11185" t="22641" r="8945" b="19482"/>
          <a:stretch/>
        </p:blipFill>
        <p:spPr>
          <a:xfrm>
            <a:off x="10520856" y="5963463"/>
            <a:ext cx="1048884" cy="760061"/>
          </a:xfrm>
          <a:prstGeom prst="rect">
            <a:avLst/>
          </a:prstGeom>
        </p:spPr>
      </p:pic>
    </p:spTree>
    <p:extLst>
      <p:ext uri="{BB962C8B-B14F-4D97-AF65-F5344CB8AC3E}">
        <p14:creationId xmlns:p14="http://schemas.microsoft.com/office/powerpoint/2010/main" val="2428486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8433" y="941302"/>
            <a:ext cx="5227036" cy="4475255"/>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249630" y="1275629"/>
            <a:ext cx="4819308" cy="5262979"/>
          </a:xfrm>
          <a:prstGeom prst="rect">
            <a:avLst/>
          </a:prstGeom>
          <a:noFill/>
        </p:spPr>
        <p:txBody>
          <a:bodyPr wrap="square" rtlCol="0">
            <a:spAutoFit/>
          </a:bodyPr>
          <a:lstStyle/>
          <a:p>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This lesson explores why sleep is so important in children’s lives and how sleep patterns change during puberty.  It considers what the foundations of good quality sleep are, promotes taking responsibility for bedtime routines, and reflects on how these habits can be effectively embedded.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As children grow older and enter puberty, they will benefit from well established, consistent sleep patterns.  </a:t>
            </a:r>
          </a:p>
        </p:txBody>
      </p:sp>
      <p:sp>
        <p:nvSpPr>
          <p:cNvPr id="10" name="Rectangle 9"/>
          <p:cNvSpPr/>
          <p:nvPr/>
        </p:nvSpPr>
        <p:spPr>
          <a:xfrm>
            <a:off x="6387048" y="1424630"/>
            <a:ext cx="5227036" cy="4464893"/>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5856620" y="1541900"/>
            <a:ext cx="5098957" cy="4154984"/>
          </a:xfrm>
          <a:prstGeom prst="rect">
            <a:avLst/>
          </a:prstGeom>
        </p:spPr>
        <p:txBody>
          <a:bodyPr wrap="square">
            <a:spAutoFit/>
          </a:bodyPr>
          <a:lstStyle/>
          <a:p>
            <a:pPr lvl="0"/>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This lesson is best used within a unit of work on healthy, balanced lifestyles; preparing for transition to secondary school; or during sessions about the changes that occur to the body during puberty. </a:t>
            </a: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 </a:t>
            </a:r>
          </a:p>
          <a:p>
            <a:pPr lvl="0"/>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pPr lvl="0"/>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There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are accompanying lessons for key stages 3 and 4, which explore how to maintain good quality sleep during adolescence</a:t>
            </a: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a:t>
            </a:r>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Slide Number Placeholder 4"/>
          <p:cNvSpPr>
            <a:spLocks noGrp="1"/>
          </p:cNvSpPr>
          <p:nvPr>
            <p:ph type="sldNum" sz="quarter" idx="12"/>
          </p:nvPr>
        </p:nvSpPr>
        <p:spPr/>
        <p:txBody>
          <a:bodyPr/>
          <a:lstStyle/>
          <a:p>
            <a:fld id="{2D651D86-383D-45DB-A701-76B5BFCFE28F}" type="slidenum">
              <a:rPr lang="en-GB" smtClean="0"/>
              <a:t>4</a:t>
            </a:fld>
            <a:endParaRPr lang="en-GB" dirty="0"/>
          </a:p>
        </p:txBody>
      </p:sp>
      <p:sp>
        <p:nvSpPr>
          <p:cNvPr id="4" name="Footer Placeholder 3"/>
          <p:cNvSpPr>
            <a:spLocks noGrp="1"/>
          </p:cNvSpPr>
          <p:nvPr>
            <p:ph type="ftr" sz="quarter" idx="4294967295"/>
          </p:nvPr>
        </p:nvSpPr>
        <p:spPr>
          <a:xfrm>
            <a:off x="0" y="6450177"/>
            <a:ext cx="12192000" cy="307975"/>
          </a:xfrm>
        </p:spPr>
        <p:txBody>
          <a:bodyPr/>
          <a:lstStyle/>
          <a:p>
            <a:r>
              <a:rPr lang="en-GB" dirty="0" smtClean="0">
                <a:solidFill>
                  <a:schemeClr val="bg1"/>
                </a:solidFill>
              </a:rPr>
              <a:t>© PSHE Association 2018 	 </a:t>
            </a:r>
            <a:endParaRPr lang="en-GB" dirty="0">
              <a:solidFill>
                <a:schemeClr val="bg1"/>
              </a:solidFill>
            </a:endParaRPr>
          </a:p>
        </p:txBody>
      </p:sp>
      <p:sp>
        <p:nvSpPr>
          <p:cNvPr id="12" name="TextBox 11"/>
          <p:cNvSpPr txBox="1"/>
          <p:nvPr/>
        </p:nvSpPr>
        <p:spPr>
          <a:xfrm>
            <a:off x="249630" y="525803"/>
            <a:ext cx="3155553" cy="830997"/>
          </a:xfrm>
          <a:prstGeom prst="rect">
            <a:avLst/>
          </a:prstGeom>
          <a:solidFill>
            <a:srgbClr val="95519E"/>
          </a:solidFill>
        </p:spPr>
        <p:txBody>
          <a:bodyPr wrap="square" rtlCol="0">
            <a:spAutoFit/>
          </a:bodyPr>
          <a:lstStyle/>
          <a:p>
            <a:r>
              <a:rPr lang="en-GB" sz="4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Context</a:t>
            </a:r>
            <a:endParaRPr lang="en-GB" sz="4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6" name="TextBox 15"/>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a:t>
            </a:r>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lide</a:t>
            </a:r>
            <a:endPar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l="11185" t="22641" r="8945" b="19482"/>
          <a:stretch/>
        </p:blipFill>
        <p:spPr>
          <a:xfrm>
            <a:off x="10520856" y="5963463"/>
            <a:ext cx="1048884" cy="760061"/>
          </a:xfrm>
          <a:prstGeom prst="rect">
            <a:avLst/>
          </a:prstGeom>
        </p:spPr>
      </p:pic>
    </p:spTree>
    <p:extLst>
      <p:ext uri="{BB962C8B-B14F-4D97-AF65-F5344CB8AC3E}">
        <p14:creationId xmlns:p14="http://schemas.microsoft.com/office/powerpoint/2010/main" val="485573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8433" y="941302"/>
            <a:ext cx="5227036" cy="4475255"/>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58383" y="1308241"/>
            <a:ext cx="10818438" cy="4893647"/>
          </a:xfrm>
          <a:prstGeom prst="rect">
            <a:avLst/>
          </a:prstGeom>
          <a:noFill/>
        </p:spPr>
        <p:txBody>
          <a:bodyPr wrap="square" rtlCol="0">
            <a:spAutoFit/>
          </a:bodyPr>
          <a:lstStyle/>
          <a:p>
            <a:r>
              <a:rPr lang="en-US" sz="2400" b="1" dirty="0" smtClean="0">
                <a:solidFill>
                  <a:schemeClr val="bg1"/>
                </a:solidFill>
                <a:latin typeface="Lato" panose="020F0502020204030203" pitchFamily="34" charset="0"/>
                <a:ea typeface="Lato" panose="020F0502020204030203" pitchFamily="34" charset="0"/>
                <a:cs typeface="Lato" panose="020F0502020204030203" pitchFamily="34" charset="0"/>
              </a:rPr>
              <a:t>6-12 year olds:</a:t>
            </a:r>
          </a:p>
          <a:p>
            <a:pPr marL="342900" indent="-342900">
              <a:buFont typeface="Arial" panose="020B0604020202020204" pitchFamily="34" charset="0"/>
              <a:buChar char="•"/>
            </a:pP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require 10-11 hours of sleep per night, but many only average 9-10 hours –although the amount of sleep required will vary between individuals</a:t>
            </a:r>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may experience sleep problems such as: difficulty falling and staying asleep, sleepwalking, sleep terrors, teeth grinding, nightmares or snoring</a:t>
            </a:r>
          </a:p>
          <a:p>
            <a:pPr marL="342900" indent="-342900">
              <a:buFont typeface="Arial" panose="020B0604020202020204" pitchFamily="34" charset="0"/>
              <a:buChar char="•"/>
            </a:pP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need a regular sleep schedule - waking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up and </a:t>
            </a: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going to sleep at the same time every day (including at weekends)</a:t>
            </a:r>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should go to bed before 9pm </a:t>
            </a:r>
          </a:p>
          <a:p>
            <a:pPr marL="342900" indent="-342900">
              <a:buFont typeface="Arial" panose="020B0604020202020204" pitchFamily="34" charset="0"/>
              <a:buChar char="•"/>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s</a:t>
            </a: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hould have bedtime routines including calming activities (e.g. reading)</a:t>
            </a:r>
          </a:p>
          <a:p>
            <a:pPr marL="342900" indent="-342900">
              <a:buFont typeface="Arial" panose="020B0604020202020204" pitchFamily="34" charset="0"/>
              <a:buChar char="•"/>
            </a:pP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should avoid screen use or overly energetic activities an hour before bed </a:t>
            </a:r>
          </a:p>
          <a:p>
            <a:pPr marL="342900" indent="-342900">
              <a:buFont typeface="Arial" panose="020B0604020202020204" pitchFamily="34" charset="0"/>
              <a:buChar char="•"/>
            </a:pP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should avoid caffeinated or high sugar products, such as tea, sweets and fizzy drinks, particularly during the afternoon and evening.</a:t>
            </a:r>
          </a:p>
          <a:p>
            <a:pPr marL="342900" indent="-342900">
              <a:buFont typeface="Arial" panose="020B0604020202020204" pitchFamily="34" charset="0"/>
              <a:buChar char="•"/>
            </a:pPr>
            <a:endPar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0" name="Rectangle 9"/>
          <p:cNvSpPr/>
          <p:nvPr/>
        </p:nvSpPr>
        <p:spPr>
          <a:xfrm>
            <a:off x="6387048" y="1424630"/>
            <a:ext cx="5227036" cy="4464893"/>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D651D86-383D-45DB-A701-76B5BFCFE28F}" type="slidenum">
              <a:rPr lang="en-GB" smtClean="0"/>
              <a:t>5</a:t>
            </a:fld>
            <a:endParaRPr lang="en-GB" dirty="0"/>
          </a:p>
        </p:txBody>
      </p:sp>
      <p:sp>
        <p:nvSpPr>
          <p:cNvPr id="4" name="Footer Placeholder 3"/>
          <p:cNvSpPr>
            <a:spLocks noGrp="1"/>
          </p:cNvSpPr>
          <p:nvPr>
            <p:ph type="ftr" sz="quarter" idx="4294967295"/>
          </p:nvPr>
        </p:nvSpPr>
        <p:spPr>
          <a:xfrm>
            <a:off x="219469" y="6397026"/>
            <a:ext cx="12192000" cy="307975"/>
          </a:xfrm>
        </p:spPr>
        <p:txBody>
          <a:bodyPr/>
          <a:lstStyle/>
          <a:p>
            <a:r>
              <a:rPr lang="en-GB" dirty="0" smtClean="0">
                <a:solidFill>
                  <a:schemeClr val="bg1"/>
                </a:solidFill>
              </a:rPr>
              <a:t>© PSHE Association 2018 	 </a:t>
            </a:r>
            <a:endParaRPr lang="en-GB" dirty="0">
              <a:solidFill>
                <a:schemeClr val="bg1"/>
              </a:solidFill>
            </a:endParaRPr>
          </a:p>
        </p:txBody>
      </p:sp>
      <p:sp>
        <p:nvSpPr>
          <p:cNvPr id="12" name="TextBox 11"/>
          <p:cNvSpPr txBox="1"/>
          <p:nvPr/>
        </p:nvSpPr>
        <p:spPr>
          <a:xfrm>
            <a:off x="219469" y="506069"/>
            <a:ext cx="9284346" cy="769441"/>
          </a:xfrm>
          <a:prstGeom prst="rect">
            <a:avLst/>
          </a:prstGeom>
          <a:solidFill>
            <a:srgbClr val="95519E"/>
          </a:solidFill>
        </p:spPr>
        <p:txBody>
          <a:bodyPr wrap="square" rtlCol="0">
            <a:spAutoFit/>
          </a:bodyPr>
          <a:lstStyle/>
          <a:p>
            <a:r>
              <a:rPr lang="en-GB" sz="44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Developing subject  knowledge</a:t>
            </a:r>
            <a:endParaRPr lang="en-GB" sz="44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4" name="TextBox 1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a:t>
            </a:r>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lide</a:t>
            </a:r>
            <a:endPar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l="11185" t="22641" r="8945" b="19482"/>
          <a:stretch/>
        </p:blipFill>
        <p:spPr>
          <a:xfrm>
            <a:off x="10520856" y="5963463"/>
            <a:ext cx="1048884" cy="760061"/>
          </a:xfrm>
          <a:prstGeom prst="rect">
            <a:avLst/>
          </a:prstGeom>
        </p:spPr>
      </p:pic>
    </p:spTree>
    <p:extLst>
      <p:ext uri="{BB962C8B-B14F-4D97-AF65-F5344CB8AC3E}">
        <p14:creationId xmlns:p14="http://schemas.microsoft.com/office/powerpoint/2010/main" val="227569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65767" y="199697"/>
            <a:ext cx="0" cy="6658303"/>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4201" y="1256486"/>
            <a:ext cx="7426640" cy="2948839"/>
          </a:xfrm>
          <a:prstGeom prst="rect">
            <a:avLst/>
          </a:prstGeom>
          <a:noFill/>
          <a:ln>
            <a:solidFill>
              <a:srgbClr val="95519E"/>
            </a:solidFill>
          </a:ln>
        </p:spPr>
        <p:txBody>
          <a:bodyPr wrap="square" tIns="180000" bIns="180000" rtlCol="0">
            <a:spAutoFit/>
          </a:bodyPr>
          <a:lstStyle/>
          <a:p>
            <a:r>
              <a:rPr lang="en-GB" sz="2400" dirty="0">
                <a:solidFill>
                  <a:schemeClr val="bg1"/>
                </a:solidFill>
                <a:latin typeface="Lato" panose="020F0502020204030203" pitchFamily="34" charset="0"/>
                <a:ea typeface="Lato" panose="020F0502020204030203" pitchFamily="34" charset="0"/>
                <a:cs typeface="Lato" panose="020F0502020204030203" pitchFamily="34" charset="0"/>
              </a:rPr>
              <a:t>The engagement of parents in this topic would be advantageous. Parents could be informed via the school newsletter, website or blog — this would enable them to be supportive of this aspect of their child’s learning.  </a:t>
            </a:r>
            <a:r>
              <a:rPr lang="en-GB" sz="2400" b="1" dirty="0">
                <a:solidFill>
                  <a:schemeClr val="bg1"/>
                </a:solidFill>
                <a:latin typeface="Lato" panose="020F0502020204030203" pitchFamily="34" charset="0"/>
                <a:ea typeface="Lato" panose="020F0502020204030203" pitchFamily="34" charset="0"/>
                <a:cs typeface="Lato" panose="020F0502020204030203" pitchFamily="34" charset="0"/>
              </a:rPr>
              <a:t>Resource 2: My sleep fact file</a:t>
            </a:r>
            <a:r>
              <a:rPr lang="en-GB" sz="2400" dirty="0">
                <a:solidFill>
                  <a:schemeClr val="bg1"/>
                </a:solidFill>
                <a:latin typeface="Lato" panose="020F0502020204030203" pitchFamily="34" charset="0"/>
                <a:ea typeface="Lato" panose="020F0502020204030203" pitchFamily="34" charset="0"/>
                <a:cs typeface="Lato" panose="020F0502020204030203" pitchFamily="34" charset="0"/>
              </a:rPr>
              <a:t> could also be shared with parents as part of a homework activity. </a:t>
            </a:r>
            <a:endParaRPr lang="en-GB" sz="2400" dirty="0" smtClean="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1" name="TextBox 10"/>
          <p:cNvSpPr txBox="1"/>
          <p:nvPr/>
        </p:nvSpPr>
        <p:spPr>
          <a:xfrm>
            <a:off x="250153" y="487045"/>
            <a:ext cx="8729765" cy="769441"/>
          </a:xfrm>
          <a:prstGeom prst="rect">
            <a:avLst/>
          </a:prstGeom>
          <a:noFill/>
          <a:ln>
            <a:noFill/>
          </a:ln>
        </p:spPr>
        <p:txBody>
          <a:bodyPr wrap="square" rtlCol="0">
            <a:spAutoFit/>
          </a:bodyPr>
          <a:lstStyle/>
          <a:p>
            <a:r>
              <a:rPr lang="en-GB" sz="44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Working </a:t>
            </a:r>
            <a:r>
              <a:rPr lang="en-GB" sz="44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with </a:t>
            </a:r>
            <a:r>
              <a:rPr lang="en-GB" sz="44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parents</a:t>
            </a:r>
          </a:p>
        </p:txBody>
      </p:sp>
      <p:sp>
        <p:nvSpPr>
          <p:cNvPr id="2" name="Slide Number Placeholder 1"/>
          <p:cNvSpPr>
            <a:spLocks noGrp="1"/>
          </p:cNvSpPr>
          <p:nvPr>
            <p:ph type="sldNum" sz="quarter" idx="12"/>
          </p:nvPr>
        </p:nvSpPr>
        <p:spPr/>
        <p:txBody>
          <a:bodyPr/>
          <a:lstStyle/>
          <a:p>
            <a:fld id="{2D651D86-383D-45DB-A701-76B5BFCFE28F}" type="slidenum">
              <a:rPr lang="en-GB" smtClean="0"/>
              <a:t>6</a:t>
            </a:fld>
            <a:endParaRPr lang="en-GB"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54040" y="4118924"/>
            <a:ext cx="2449231" cy="2065954"/>
          </a:xfrm>
          <a:prstGeom prst="rect">
            <a:avLst/>
          </a:prstGeom>
        </p:spPr>
      </p:pic>
      <p:pic>
        <p:nvPicPr>
          <p:cNvPr id="5" name="Picture 4">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6466" y="1528032"/>
            <a:ext cx="2829713" cy="4001631"/>
          </a:xfrm>
          <a:prstGeom prst="rect">
            <a:avLst/>
          </a:prstGeom>
        </p:spPr>
      </p:pic>
      <p:pic>
        <p:nvPicPr>
          <p:cNvPr id="6" name="Picture 5">
            <a:hlinkClick r:id="rId4"/>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41940" y="2687165"/>
            <a:ext cx="1683364" cy="1683364"/>
          </a:xfrm>
          <a:prstGeom prst="rect">
            <a:avLst/>
          </a:prstGeom>
        </p:spPr>
      </p:pic>
      <p:sp>
        <p:nvSpPr>
          <p:cNvPr id="15" name="Footer Placeholder 3"/>
          <p:cNvSpPr txBox="1">
            <a:spLocks/>
          </p:cNvSpPr>
          <p:nvPr/>
        </p:nvSpPr>
        <p:spPr>
          <a:xfrm>
            <a:off x="95003" y="6476239"/>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 PSHE Association 2018 	 </a:t>
            </a:r>
            <a:endParaRPr lang="en-GB" dirty="0"/>
          </a:p>
        </p:txBody>
      </p:sp>
      <p:sp>
        <p:nvSpPr>
          <p:cNvPr id="13" name="TextBox 12"/>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a:t>
            </a:r>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lide</a:t>
            </a:r>
            <a:endPar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l="11185" t="22641" r="8945" b="19482"/>
          <a:stretch/>
        </p:blipFill>
        <p:spPr>
          <a:xfrm>
            <a:off x="10520856" y="5963463"/>
            <a:ext cx="1048884" cy="760061"/>
          </a:xfrm>
          <a:prstGeom prst="rect">
            <a:avLst/>
          </a:prstGeom>
        </p:spPr>
      </p:pic>
    </p:spTree>
    <p:extLst>
      <p:ext uri="{BB962C8B-B14F-4D97-AF65-F5344CB8AC3E}">
        <p14:creationId xmlns:p14="http://schemas.microsoft.com/office/powerpoint/2010/main" val="356969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5767" y="136634"/>
            <a:ext cx="0" cy="672136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2309574400"/>
              </p:ext>
            </p:extLst>
          </p:nvPr>
        </p:nvGraphicFramePr>
        <p:xfrm>
          <a:off x="218449" y="66561"/>
          <a:ext cx="9786975" cy="1666612"/>
        </p:xfrm>
        <a:graphic>
          <a:graphicData uri="http://schemas.openxmlformats.org/drawingml/2006/table">
            <a:tbl>
              <a:tblPr firstRow="1" firstCol="1" bandRow="1"/>
              <a:tblGrid>
                <a:gridCol w="4922848">
                  <a:extLst>
                    <a:ext uri="{9D8B030D-6E8A-4147-A177-3AD203B41FA5}">
                      <a16:colId xmlns:a16="http://schemas.microsoft.com/office/drawing/2014/main" val="3955450005"/>
                    </a:ext>
                  </a:extLst>
                </a:gridCol>
                <a:gridCol w="4864127">
                  <a:extLst>
                    <a:ext uri="{9D8B030D-6E8A-4147-A177-3AD203B41FA5}">
                      <a16:colId xmlns:a16="http://schemas.microsoft.com/office/drawing/2014/main" val="2312097304"/>
                    </a:ext>
                  </a:extLst>
                </a:gridCol>
              </a:tblGrid>
              <a:tr h="1049727">
                <a:tc gridSpan="2">
                  <a:txBody>
                    <a:bodyPr/>
                    <a:lstStyle/>
                    <a:p>
                      <a:pPr marL="107950" marR="109855" algn="l">
                        <a:lnSpc>
                          <a:spcPct val="107000"/>
                        </a:lnSpc>
                        <a:spcBef>
                          <a:spcPts val="300"/>
                        </a:spcBef>
                        <a:spcAft>
                          <a:spcPts val="300"/>
                        </a:spcAft>
                        <a:tabLst>
                          <a:tab pos="2092960" algn="ctr"/>
                          <a:tab pos="4186555" algn="r"/>
                        </a:tabLst>
                      </a:pPr>
                      <a:endParaRPr lang="en-GB" sz="5400" b="0" dirty="0">
                        <a:solidFill>
                          <a:schemeClr val="bg1"/>
                        </a:solidFill>
                        <a:effectLst/>
                        <a:latin typeface="League Spartan" panose="00000800000000000000" pitchFamily="50" charset="0"/>
                        <a:ea typeface="Open Sans Extrabold" panose="020B0906030804020204" pitchFamily="34" charset="0"/>
                        <a:cs typeface="Open Sans Extrabold" panose="020B0906030804020204" pitchFamily="34" charset="0"/>
                      </a:endParaRPr>
                    </a:p>
                  </a:txBody>
                  <a:tcPr marL="68580" marR="68580" marT="0" marB="0">
                    <a:lnL>
                      <a:noFill/>
                    </a:lnL>
                    <a:lnR>
                      <a:noFill/>
                    </a:lnR>
                    <a:lnT>
                      <a:noFill/>
                    </a:lnT>
                    <a:lnB w="12700" cap="flat" cmpd="sng" algn="ctr">
                      <a:solidFill>
                        <a:srgbClr val="95519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27983487"/>
                  </a:ext>
                </a:extLst>
              </a:tr>
              <a:tr h="220078">
                <a:tc>
                  <a:txBody>
                    <a:bodyPr/>
                    <a:lstStyle/>
                    <a:p>
                      <a:pPr marL="107950" marR="109855" algn="ctr">
                        <a:lnSpc>
                          <a:spcPct val="107000"/>
                        </a:lnSpc>
                        <a:spcBef>
                          <a:spcPts val="200"/>
                        </a:spcBef>
                        <a:spcAft>
                          <a:spcPts val="200"/>
                        </a:spcAft>
                      </a:pPr>
                      <a:endParaRPr lang="en-GB" sz="1800" dirty="0">
                        <a:solidFill>
                          <a:srgbClr val="95519E"/>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68580" marR="68580" marT="0" marB="0" anchor="ctr">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tc>
                  <a:txBody>
                    <a:bodyPr/>
                    <a:lstStyle/>
                    <a:p>
                      <a:pPr marL="107950" marR="109855" algn="ctr">
                        <a:lnSpc>
                          <a:spcPct val="107000"/>
                        </a:lnSpc>
                        <a:spcBef>
                          <a:spcPts val="200"/>
                        </a:spcBef>
                        <a:spcAft>
                          <a:spcPts val="200"/>
                        </a:spcAft>
                        <a:tabLst>
                          <a:tab pos="2092960" algn="ctr"/>
                          <a:tab pos="4186555" algn="r"/>
                        </a:tabLst>
                      </a:pPr>
                      <a:endParaRPr lang="en-GB" sz="1800" dirty="0">
                        <a:solidFill>
                          <a:srgbClr val="95519E"/>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68580" marR="68580" marT="0" marB="0" anchor="ctr">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extLst>
                  <a:ext uri="{0D108BD9-81ED-4DB2-BD59-A6C34878D82A}">
                    <a16:rowId xmlns:a16="http://schemas.microsoft.com/office/drawing/2014/main" val="1194147248"/>
                  </a:ext>
                </a:extLst>
              </a:tr>
              <a:tr h="264179">
                <a:tc>
                  <a:txBody>
                    <a:bodyPr/>
                    <a:lstStyle/>
                    <a:p>
                      <a:pPr marL="228600" marR="109855" algn="just">
                        <a:lnSpc>
                          <a:spcPct val="107000"/>
                        </a:lnSpc>
                        <a:spcBef>
                          <a:spcPts val="300"/>
                        </a:spcBef>
                        <a:spcAft>
                          <a:spcPts val="300"/>
                        </a:spcAft>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a:noFill/>
                    </a:lnB>
                  </a:tcPr>
                </a:tc>
                <a:tc>
                  <a:txBody>
                    <a:bodyPr/>
                    <a:lstStyle/>
                    <a:p>
                      <a:pPr marL="0" marR="107950" lvl="0" indent="0">
                        <a:lnSpc>
                          <a:spcPct val="107000"/>
                        </a:lnSpc>
                        <a:spcBef>
                          <a:spcPts val="300"/>
                        </a:spcBef>
                        <a:spcAft>
                          <a:spcPts val="300"/>
                        </a:spcAft>
                        <a:buClr>
                          <a:srgbClr val="9865AF"/>
                        </a:buClr>
                        <a:buFont typeface="+mj-lt"/>
                        <a:buNone/>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a:noFill/>
                    </a:lnB>
                  </a:tcPr>
                </a:tc>
                <a:extLst>
                  <a:ext uri="{0D108BD9-81ED-4DB2-BD59-A6C34878D82A}">
                    <a16:rowId xmlns:a16="http://schemas.microsoft.com/office/drawing/2014/main" val="3417556032"/>
                  </a:ext>
                </a:extLst>
              </a:tr>
            </a:tbl>
          </a:graphicData>
        </a:graphic>
      </p:graphicFrame>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D651D86-383D-45DB-A701-76B5BFCFE28F}" type="slidenum">
              <a:rPr lang="en-GB" smtClean="0"/>
              <a:t>7</a:t>
            </a:fld>
            <a:endParaRPr lang="en-GB" dirty="0"/>
          </a:p>
        </p:txBody>
      </p:sp>
      <p:sp>
        <p:nvSpPr>
          <p:cNvPr id="13" name="TextBox 12"/>
          <p:cNvSpPr txBox="1"/>
          <p:nvPr/>
        </p:nvSpPr>
        <p:spPr>
          <a:xfrm>
            <a:off x="513085" y="2800357"/>
            <a:ext cx="9010925" cy="3339376"/>
          </a:xfrm>
          <a:prstGeom prst="rect">
            <a:avLst/>
          </a:prstGeom>
          <a:solidFill>
            <a:schemeClr val="bg1"/>
          </a:solidFill>
        </p:spPr>
        <p:txBody>
          <a:bodyPr wrap="square" rtlCol="0">
            <a:spAutoFit/>
          </a:bodyPr>
          <a:lstStyle/>
          <a:p>
            <a:pPr lvl="3"/>
            <a:endParaRPr lang="en-GB" sz="1600" b="1" dirty="0" smtClean="0">
              <a:latin typeface="Gill Sans MT" panose="020B0502020104020203" pitchFamily="34" charset="0"/>
            </a:endParaRPr>
          </a:p>
          <a:p>
            <a:pPr lvl="3"/>
            <a:r>
              <a:rPr lang="en-GB" sz="3200" b="1" dirty="0" smtClean="0">
                <a:latin typeface="League Spartan" panose="00000800000000000000" pitchFamily="50" charset="0"/>
              </a:rPr>
              <a:t>Learning outcomes</a:t>
            </a:r>
          </a:p>
          <a:p>
            <a:pPr lvl="1"/>
            <a:endParaRPr lang="en-GB" sz="1100" b="1" dirty="0">
              <a:latin typeface="Gill Sans MT" panose="020B0502020104020203" pitchFamily="34" charset="0"/>
            </a:endParaRPr>
          </a:p>
          <a:p>
            <a:pPr lvl="1"/>
            <a:endParaRPr lang="en-GB" sz="1100" b="1" dirty="0" smtClean="0">
              <a:latin typeface="Gill Sans MT" panose="020B0502020104020203" pitchFamily="34" charset="0"/>
            </a:endParaRPr>
          </a:p>
          <a:p>
            <a:pPr lvl="1"/>
            <a:endParaRPr lang="en-GB" sz="1100" b="1" dirty="0">
              <a:latin typeface="Gill Sans MT" panose="020B0502020104020203" pitchFamily="34" charset="0"/>
            </a:endParaRPr>
          </a:p>
          <a:p>
            <a:r>
              <a:rPr lang="en-GB" b="1" dirty="0" smtClean="0">
                <a:latin typeface="League Spartan" panose="00000800000000000000" pitchFamily="50" charset="0"/>
              </a:rPr>
              <a:t>Pupils will be able to:</a:t>
            </a:r>
          </a:p>
          <a:p>
            <a:pPr lvl="1"/>
            <a:endParaRPr lang="en-GB" b="1" dirty="0" smtClean="0">
              <a:latin typeface="League Spartan" panose="00000800000000000000" pitchFamily="50" charset="0"/>
            </a:endParaRPr>
          </a:p>
          <a:p>
            <a:pPr lvl="3"/>
            <a:endParaRPr lang="en-GB" sz="400" b="1" dirty="0">
              <a:latin typeface="Gill Sans MT" panose="020B0502020104020203" pitchFamily="34" charset="0"/>
            </a:endParaRPr>
          </a:p>
          <a:p>
            <a:pPr marL="457200" indent="-457200">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e</a:t>
            </a:r>
            <a:r>
              <a:rPr lang="en-GB" dirty="0" smtClean="0">
                <a:latin typeface="Lato" panose="020F0502020204030203" pitchFamily="34" charset="0"/>
                <a:ea typeface="Lato" panose="020F0502020204030203" pitchFamily="34" charset="0"/>
                <a:cs typeface="Lato" panose="020F0502020204030203" pitchFamily="34" charset="0"/>
              </a:rPr>
              <a:t>xplain why sleep is important for a healthy lifestyle</a:t>
            </a:r>
          </a:p>
          <a:p>
            <a:pPr marL="457200" indent="-457200">
              <a:lnSpc>
                <a:spcPct val="200000"/>
              </a:lnSpc>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d</a:t>
            </a:r>
            <a:r>
              <a:rPr lang="en-GB" dirty="0" smtClean="0">
                <a:latin typeface="Lato" panose="020F0502020204030203" pitchFamily="34" charset="0"/>
                <a:ea typeface="Lato" panose="020F0502020204030203" pitchFamily="34" charset="0"/>
                <a:cs typeface="Lato" panose="020F0502020204030203" pitchFamily="34" charset="0"/>
              </a:rPr>
              <a:t>escribe bedtime routines that help improve sleep</a:t>
            </a:r>
          </a:p>
          <a:p>
            <a:pPr marL="457200" indent="-457200">
              <a:lnSpc>
                <a:spcPct val="150000"/>
              </a:lnSpc>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i</a:t>
            </a:r>
            <a:r>
              <a:rPr lang="en-GB" dirty="0" smtClean="0">
                <a:latin typeface="Lato" panose="020F0502020204030203" pitchFamily="34" charset="0"/>
                <a:ea typeface="Lato" panose="020F0502020204030203" pitchFamily="34" charset="0"/>
                <a:cs typeface="Lato" panose="020F0502020204030203" pitchFamily="34" charset="0"/>
              </a:rPr>
              <a:t>dentify how sleep patterns and needs might change during puberty</a:t>
            </a:r>
          </a:p>
          <a:p>
            <a:pPr marL="457200" indent="-457200">
              <a:lnSpc>
                <a:spcPct val="150000"/>
              </a:lnSpc>
              <a:buSzPct val="202000"/>
              <a:buBlip>
                <a:blip r:embed="rId3"/>
              </a:buBlip>
            </a:pPr>
            <a:endParaRPr lang="en-GB" sz="600" dirty="0">
              <a:latin typeface="Lato" panose="020F0502020204030203" pitchFamily="34" charset="0"/>
              <a:ea typeface="Lato" panose="020F0502020204030203" pitchFamily="34" charset="0"/>
              <a:cs typeface="Lato" panose="020F0502020204030203" pitchFamily="34" charset="0"/>
            </a:endParaRPr>
          </a:p>
        </p:txBody>
      </p:sp>
      <p:sp>
        <p:nvSpPr>
          <p:cNvPr id="16" name="TextBox 15"/>
          <p:cNvSpPr txBox="1"/>
          <p:nvPr/>
        </p:nvSpPr>
        <p:spPr>
          <a:xfrm>
            <a:off x="513085" y="538199"/>
            <a:ext cx="9010925" cy="2015936"/>
          </a:xfrm>
          <a:prstGeom prst="rect">
            <a:avLst/>
          </a:prstGeom>
          <a:solidFill>
            <a:schemeClr val="bg1"/>
          </a:solidFill>
        </p:spPr>
        <p:txBody>
          <a:bodyPr wrap="square" rtlCol="0">
            <a:spAutoFit/>
          </a:bodyPr>
          <a:lstStyle/>
          <a:p>
            <a:pPr lvl="3"/>
            <a:endParaRPr lang="en-GB" sz="1600" b="1" dirty="0" smtClean="0">
              <a:latin typeface="Gill Sans MT" panose="020B0502020104020203" pitchFamily="34" charset="0"/>
            </a:endParaRPr>
          </a:p>
          <a:p>
            <a:pPr lvl="3"/>
            <a:r>
              <a:rPr lang="en-GB" sz="3200" b="1" dirty="0" smtClean="0">
                <a:latin typeface="League Spartan" panose="00000800000000000000" pitchFamily="50" charset="0"/>
              </a:rPr>
              <a:t>Learning objective</a:t>
            </a:r>
          </a:p>
          <a:p>
            <a:pPr lvl="3"/>
            <a:endParaRPr lang="en-GB" sz="1100" b="1" dirty="0" smtClean="0">
              <a:latin typeface="Gill Sans MT" panose="020B0502020104020203" pitchFamily="34" charset="0"/>
            </a:endParaRPr>
          </a:p>
          <a:p>
            <a:pPr lvl="3"/>
            <a:endParaRPr lang="en-GB" sz="1600" b="1" dirty="0" smtClean="0">
              <a:latin typeface="Gill Sans MT" panose="020B0502020104020203" pitchFamily="34" charset="0"/>
            </a:endParaRPr>
          </a:p>
          <a:p>
            <a:pPr lvl="3"/>
            <a:endParaRPr lang="en-GB" sz="400" b="1" dirty="0" smtClean="0">
              <a:latin typeface="Gill Sans MT" panose="020B0502020104020203" pitchFamily="34" charset="0"/>
            </a:endParaRPr>
          </a:p>
          <a:p>
            <a:pPr marL="457200" indent="-457200">
              <a:lnSpc>
                <a:spcPct val="200000"/>
              </a:lnSpc>
              <a:buSzPct val="202000"/>
              <a:buBlip>
                <a:blip r:embed="rId3"/>
              </a:buBlip>
            </a:pPr>
            <a:r>
              <a:rPr lang="en-GB" dirty="0" smtClean="0">
                <a:latin typeface="Lato" panose="020F0502020204030203" pitchFamily="34" charset="0"/>
                <a:ea typeface="Lato" panose="020F0502020204030203" pitchFamily="34" charset="0"/>
                <a:cs typeface="Lato" panose="020F0502020204030203" pitchFamily="34" charset="0"/>
              </a:rPr>
              <a:t>To learn about the importance of good sleep</a:t>
            </a:r>
            <a:endParaRPr lang="en-GB" sz="900" b="1" dirty="0">
              <a:latin typeface="Lato" panose="020F0502020204030203" pitchFamily="34" charset="0"/>
              <a:ea typeface="Lato" panose="020F0502020204030203" pitchFamily="34" charset="0"/>
              <a:cs typeface="Lato" panose="020F0502020204030203" pitchFamily="34" charset="0"/>
            </a:endParaRPr>
          </a:p>
          <a:p>
            <a:pPr lvl="1">
              <a:lnSpc>
                <a:spcPct val="200000"/>
              </a:lnSpc>
              <a:buSzPct val="202000"/>
            </a:pPr>
            <a:endParaRPr lang="en-GB" sz="500" b="1" dirty="0" smtClean="0">
              <a:latin typeface="Lato" panose="020F0502020204030203" pitchFamily="34" charset="0"/>
              <a:ea typeface="Lato" panose="020F0502020204030203" pitchFamily="34" charset="0"/>
              <a:cs typeface="Lato" panose="020F0502020204030203" pitchFamily="34" charset="0"/>
            </a:endParaRPr>
          </a:p>
        </p:txBody>
      </p:sp>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211" y="538199"/>
            <a:ext cx="962364" cy="962364"/>
          </a:xfrm>
          <a:prstGeom prst="rect">
            <a:avLst/>
          </a:prstGeom>
        </p:spPr>
      </p:pic>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l="10502" r="10174"/>
          <a:stretch/>
        </p:blipFill>
        <p:spPr>
          <a:xfrm>
            <a:off x="687044" y="2800357"/>
            <a:ext cx="877333" cy="1001704"/>
          </a:xfrm>
          <a:prstGeom prst="rect">
            <a:avLst/>
          </a:prstGeom>
        </p:spPr>
      </p:pic>
      <p:sp>
        <p:nvSpPr>
          <p:cNvPr id="20" name="Footer Placeholder 3"/>
          <p:cNvSpPr txBox="1">
            <a:spLocks/>
          </p:cNvSpPr>
          <p:nvPr/>
        </p:nvSpPr>
        <p:spPr>
          <a:xfrm>
            <a:off x="0" y="6447718"/>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 PSHE Association 2018 	 </a:t>
            </a:r>
            <a:endParaRPr lang="en-GB" dirty="0"/>
          </a:p>
        </p:txBody>
      </p:sp>
      <p:sp>
        <p:nvSpPr>
          <p:cNvPr id="21" name="TextBox 20"/>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a:t>
            </a:r>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lide</a:t>
            </a:r>
            <a:endPar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l="11185" t="22641" r="8945" b="19482"/>
          <a:stretch/>
        </p:blipFill>
        <p:spPr>
          <a:xfrm>
            <a:off x="10520856" y="5963463"/>
            <a:ext cx="1048884" cy="760061"/>
          </a:xfrm>
          <a:prstGeom prst="rect">
            <a:avLst/>
          </a:prstGeom>
        </p:spPr>
      </p:pic>
    </p:spTree>
    <p:extLst>
      <p:ext uri="{BB962C8B-B14F-4D97-AF65-F5344CB8AC3E}">
        <p14:creationId xmlns:p14="http://schemas.microsoft.com/office/powerpoint/2010/main" val="1244660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5767" y="115614"/>
            <a:ext cx="0" cy="6547945"/>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TextBox 5"/>
          <p:cNvSpPr txBox="1"/>
          <p:nvPr/>
        </p:nvSpPr>
        <p:spPr>
          <a:xfrm>
            <a:off x="220596" y="499153"/>
            <a:ext cx="7546540" cy="830997"/>
          </a:xfrm>
          <a:prstGeom prst="rect">
            <a:avLst/>
          </a:prstGeom>
          <a:noFill/>
          <a:ln>
            <a:noFill/>
          </a:ln>
        </p:spPr>
        <p:txBody>
          <a:bodyPr wrap="square" rtlCol="0">
            <a:spAutoFit/>
          </a:bodyPr>
          <a:lstStyle/>
          <a:p>
            <a:r>
              <a:rPr lang="en-GB" sz="4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Preparing to teach</a:t>
            </a:r>
            <a:endParaRPr lang="en-GB" sz="4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2" name="Slide Number Placeholder 1"/>
          <p:cNvSpPr>
            <a:spLocks noGrp="1"/>
          </p:cNvSpPr>
          <p:nvPr>
            <p:ph type="sldNum" sz="quarter" idx="12"/>
          </p:nvPr>
        </p:nvSpPr>
        <p:spPr/>
        <p:txBody>
          <a:bodyPr/>
          <a:lstStyle/>
          <a:p>
            <a:fld id="{2D651D86-383D-45DB-A701-76B5BFCFE28F}" type="slidenum">
              <a:rPr lang="en-GB" smtClean="0"/>
              <a:t>8</a:t>
            </a:fld>
            <a:endParaRPr lang="en-GB" dirty="0"/>
          </a:p>
        </p:txBody>
      </p:sp>
      <p:sp>
        <p:nvSpPr>
          <p:cNvPr id="16" name="TextBox 15"/>
          <p:cNvSpPr txBox="1"/>
          <p:nvPr/>
        </p:nvSpPr>
        <p:spPr>
          <a:xfrm>
            <a:off x="388762" y="1442174"/>
            <a:ext cx="5494464" cy="3154710"/>
          </a:xfrm>
          <a:prstGeom prst="rect">
            <a:avLst/>
          </a:prstGeom>
          <a:solidFill>
            <a:schemeClr val="bg1"/>
          </a:solidFill>
        </p:spPr>
        <p:txBody>
          <a:bodyPr wrap="square" rtlCol="0">
            <a:spAutoFit/>
          </a:bodyPr>
          <a:lstStyle/>
          <a:p>
            <a:pPr lvl="3"/>
            <a:endParaRPr lang="en-GB" sz="1600" b="1" dirty="0" smtClean="0">
              <a:latin typeface="Gill Sans MT" panose="020B0502020104020203" pitchFamily="34" charset="0"/>
            </a:endParaRPr>
          </a:p>
          <a:p>
            <a:pPr lvl="3"/>
            <a:r>
              <a:rPr lang="en-GB" sz="3200" b="1" dirty="0" smtClean="0">
                <a:latin typeface="Gill Sans MT" panose="020B0502020104020203" pitchFamily="34" charset="0"/>
              </a:rPr>
              <a:t>Climate for learning</a:t>
            </a:r>
          </a:p>
          <a:p>
            <a:pPr lvl="3"/>
            <a:endParaRPr lang="en-GB" sz="1100" b="1" dirty="0" smtClean="0">
              <a:latin typeface="Gill Sans MT" panose="020B0502020104020203" pitchFamily="34" charset="0"/>
            </a:endParaRPr>
          </a:p>
          <a:p>
            <a:pPr lvl="3"/>
            <a:endParaRPr lang="en-GB" sz="1600" b="1" dirty="0">
              <a:latin typeface="Gill Sans MT" panose="020B0502020104020203" pitchFamily="34" charset="0"/>
            </a:endParaRPr>
          </a:p>
          <a:p>
            <a:pPr lvl="3"/>
            <a:endParaRPr lang="en-GB" sz="400" b="1" dirty="0" smtClean="0">
              <a:latin typeface="Gill Sans MT" panose="020B0502020104020203" pitchFamily="34" charset="0"/>
            </a:endParaRPr>
          </a:p>
          <a:p>
            <a:pPr>
              <a:buSzPct val="202000"/>
            </a:pPr>
            <a:r>
              <a:rPr lang="en-GB" b="1" dirty="0" smtClean="0">
                <a:latin typeface="Lato" panose="020F0502020204030203" pitchFamily="34" charset="0"/>
                <a:ea typeface="Lato" panose="020F0502020204030203" pitchFamily="34" charset="0"/>
                <a:cs typeface="Lato" panose="020F0502020204030203" pitchFamily="34" charset="0"/>
              </a:rPr>
              <a:t>Make sure you have read the accompanying teacher guidance notes before teaching this lesson – for guidance on establishing ground rules, the limits of </a:t>
            </a:r>
          </a:p>
          <a:p>
            <a:pPr>
              <a:buSzPct val="202000"/>
            </a:pPr>
            <a:r>
              <a:rPr lang="en-GB" b="1" dirty="0" smtClean="0">
                <a:latin typeface="Lato" panose="020F0502020204030203" pitchFamily="34" charset="0"/>
                <a:ea typeface="Lato" panose="020F0502020204030203" pitchFamily="34" charset="0"/>
                <a:cs typeface="Lato" panose="020F0502020204030203" pitchFamily="34" charset="0"/>
              </a:rPr>
              <a:t>confidentiality, communication and handling questions effectively.</a:t>
            </a:r>
          </a:p>
          <a:p>
            <a:pPr>
              <a:buSzPct val="202000"/>
            </a:pPr>
            <a:endParaRPr lang="en-GB" sz="1600" b="1" dirty="0">
              <a:latin typeface="Lato" panose="020F0502020204030203" pitchFamily="34" charset="0"/>
              <a:ea typeface="Lato" panose="020F0502020204030203" pitchFamily="34" charset="0"/>
              <a:cs typeface="Lato" panose="020F0502020204030203" pitchFamily="34" charset="0"/>
            </a:endParaRPr>
          </a:p>
          <a:p>
            <a:pPr>
              <a:buSzPct val="202000"/>
            </a:pPr>
            <a:endParaRPr lang="en-GB" sz="1400" b="1" dirty="0" smtClean="0">
              <a:latin typeface="Lato" panose="020F0502020204030203" pitchFamily="34" charset="0"/>
              <a:ea typeface="Lato" panose="020F0502020204030203" pitchFamily="34" charset="0"/>
              <a:cs typeface="Lato" panose="020F0502020204030203"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146" y="1559881"/>
            <a:ext cx="887768" cy="887768"/>
          </a:xfrm>
          <a:prstGeom prst="rect">
            <a:avLst/>
          </a:prstGeom>
        </p:spPr>
      </p:pic>
      <p:sp>
        <p:nvSpPr>
          <p:cNvPr id="21" name="TextBox 20"/>
          <p:cNvSpPr txBox="1"/>
          <p:nvPr/>
        </p:nvSpPr>
        <p:spPr>
          <a:xfrm>
            <a:off x="6078679" y="1424494"/>
            <a:ext cx="5690757" cy="3170099"/>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smtClean="0">
                <a:latin typeface="Gill Sans MT" panose="020B0502020104020203" pitchFamily="34" charset="0"/>
              </a:rPr>
              <a:t>Resources required</a:t>
            </a:r>
            <a:endParaRPr lang="en-GB" sz="1600" b="1" dirty="0" smtClean="0">
              <a:latin typeface="Gill Sans MT" panose="020B0502020104020203" pitchFamily="34" charset="0"/>
            </a:endParaRPr>
          </a:p>
          <a:p>
            <a:pPr lvl="3"/>
            <a:endParaRPr lang="en-GB" sz="800" b="1" dirty="0">
              <a:latin typeface="Gill Sans MT" panose="020B0502020104020203" pitchFamily="34" charset="0"/>
            </a:endParaRPr>
          </a:p>
          <a:p>
            <a:pPr marL="457200" indent="-457200">
              <a:lnSpc>
                <a:spcPct val="200000"/>
              </a:lnSpc>
              <a:buSzPct val="202000"/>
              <a:buBlip>
                <a:blip r:embed="rId4"/>
              </a:buBlip>
            </a:pPr>
            <a:r>
              <a:rPr lang="en-GB" b="1" dirty="0" smtClean="0">
                <a:latin typeface="Lato" panose="020F0502020204030203" pitchFamily="34" charset="0"/>
                <a:ea typeface="Lato" panose="020F0502020204030203" pitchFamily="34" charset="0"/>
                <a:cs typeface="Lato" panose="020F0502020204030203" pitchFamily="34" charset="0"/>
              </a:rPr>
              <a:t>Box/envelope for anonymous questions</a:t>
            </a:r>
          </a:p>
          <a:p>
            <a:pPr marL="457200" indent="-457200">
              <a:lnSpc>
                <a:spcPct val="200000"/>
              </a:lnSpc>
              <a:buSzPct val="202000"/>
              <a:buBlip>
                <a:blip r:embed="rId4"/>
              </a:buBlip>
            </a:pPr>
            <a:r>
              <a:rPr lang="en-GB" b="1" dirty="0" smtClean="0">
                <a:latin typeface="Lato" panose="020F0502020204030203" pitchFamily="34" charset="0"/>
                <a:ea typeface="Lato" panose="020F0502020204030203" pitchFamily="34" charset="0"/>
                <a:cs typeface="Lato" panose="020F0502020204030203" pitchFamily="34" charset="0"/>
              </a:rPr>
              <a:t>Resource 1: facts about sleep</a:t>
            </a:r>
          </a:p>
          <a:p>
            <a:pPr marL="457200" indent="-457200">
              <a:lnSpc>
                <a:spcPct val="200000"/>
              </a:lnSpc>
              <a:buSzPct val="202000"/>
              <a:buBlip>
                <a:blip r:embed="rId4"/>
              </a:buBlip>
            </a:pPr>
            <a:r>
              <a:rPr lang="en-GB" b="1" dirty="0" smtClean="0">
                <a:latin typeface="Lato" panose="020F0502020204030203" pitchFamily="34" charset="0"/>
                <a:ea typeface="Lato" panose="020F0502020204030203" pitchFamily="34" charset="0"/>
                <a:cs typeface="Lato" panose="020F0502020204030203" pitchFamily="34" charset="0"/>
              </a:rPr>
              <a:t>Resource 2: My sleep fact file</a:t>
            </a:r>
          </a:p>
          <a:p>
            <a:pPr marL="457200" indent="-457200">
              <a:lnSpc>
                <a:spcPct val="200000"/>
              </a:lnSpc>
              <a:buSzPct val="202000"/>
              <a:buBlip>
                <a:blip r:embed="rId4"/>
              </a:buBlip>
            </a:pPr>
            <a:r>
              <a:rPr lang="en-GB" b="1" dirty="0" smtClean="0">
                <a:latin typeface="Lato" panose="020F0502020204030203" pitchFamily="34" charset="0"/>
                <a:ea typeface="Lato" panose="020F0502020204030203" pitchFamily="34" charset="0"/>
                <a:cs typeface="Lato" panose="020F0502020204030203" pitchFamily="34" charset="0"/>
              </a:rPr>
              <a:t>Resource 3: Sleep buster solutions</a:t>
            </a:r>
            <a:endParaRPr lang="en-GB" sz="500" b="1" dirty="0" smtClean="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1432319"/>
            <a:ext cx="928626" cy="928626"/>
          </a:xfrm>
          <a:prstGeom prst="rect">
            <a:avLst/>
          </a:prstGeom>
        </p:spPr>
      </p:pic>
      <p:sp>
        <p:nvSpPr>
          <p:cNvPr id="23" name="TextBox 22"/>
          <p:cNvSpPr txBox="1"/>
          <p:nvPr/>
        </p:nvSpPr>
        <p:spPr>
          <a:xfrm>
            <a:off x="365767" y="4729156"/>
            <a:ext cx="5517459" cy="1815882"/>
          </a:xfrm>
          <a:prstGeom prst="rect">
            <a:avLst/>
          </a:prstGeom>
          <a:solidFill>
            <a:schemeClr val="bg1"/>
          </a:solidFill>
        </p:spPr>
        <p:txBody>
          <a:bodyPr wrap="square" rtlCol="0">
            <a:spAutoFit/>
          </a:bodyPr>
          <a:lstStyle/>
          <a:p>
            <a:pPr lvl="3"/>
            <a:endParaRPr lang="en-GB" sz="1600" b="1" dirty="0" smtClean="0">
              <a:latin typeface="Gill Sans MT" panose="020B0502020104020203" pitchFamily="34" charset="0"/>
            </a:endParaRPr>
          </a:p>
          <a:p>
            <a:pPr lvl="3"/>
            <a:r>
              <a:rPr lang="en-GB" sz="3200" b="1" dirty="0" smtClean="0">
                <a:latin typeface="Gill Sans MT" panose="020B0502020104020203" pitchFamily="34" charset="0"/>
              </a:rPr>
              <a:t>Duration</a:t>
            </a:r>
          </a:p>
          <a:p>
            <a:pPr lvl="3"/>
            <a:endParaRPr lang="en-GB" sz="400" b="1" dirty="0" smtClean="0">
              <a:latin typeface="Gill Sans MT" panose="020B0502020104020203" pitchFamily="34" charset="0"/>
            </a:endParaRPr>
          </a:p>
          <a:p>
            <a:pPr lvl="3">
              <a:buSzPct val="202000"/>
            </a:pPr>
            <a:r>
              <a:rPr lang="en-GB" sz="1600" b="1" dirty="0" smtClean="0">
                <a:latin typeface="Lato" panose="020F0502020204030203" pitchFamily="34" charset="0"/>
                <a:ea typeface="Lato" panose="020F0502020204030203" pitchFamily="34" charset="0"/>
                <a:cs typeface="Lato" panose="020F0502020204030203" pitchFamily="34" charset="0"/>
              </a:rPr>
              <a:t>This has been designed to be taught as a sixty minute PSHE education lesson</a:t>
            </a:r>
          </a:p>
          <a:p>
            <a:pPr lvl="3">
              <a:buSzPct val="202000"/>
            </a:pPr>
            <a:endParaRPr lang="en-GB" sz="1200" b="1" dirty="0" smtClean="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smtClean="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p:txBody>
      </p:sp>
      <p:pic>
        <p:nvPicPr>
          <p:cNvPr id="22" name="Picture 2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0520" y="4831324"/>
            <a:ext cx="817394" cy="1611545"/>
          </a:xfrm>
          <a:prstGeom prst="rect">
            <a:avLst/>
          </a:prstGeom>
        </p:spPr>
      </p:pic>
      <p:sp>
        <p:nvSpPr>
          <p:cNvPr id="24" name="TextBox 23"/>
          <p:cNvSpPr txBox="1"/>
          <p:nvPr/>
        </p:nvSpPr>
        <p:spPr>
          <a:xfrm>
            <a:off x="675483" y="5841089"/>
            <a:ext cx="552546" cy="461665"/>
          </a:xfrm>
          <a:prstGeom prst="rect">
            <a:avLst/>
          </a:prstGeom>
          <a:noFill/>
        </p:spPr>
        <p:txBody>
          <a:bodyPr wrap="square" rtlCol="0">
            <a:spAutoFit/>
          </a:bodyPr>
          <a:lstStyle/>
          <a:p>
            <a:pPr algn="ctr"/>
            <a:r>
              <a:rPr lang="en-GB" sz="2400" b="1" dirty="0" smtClean="0">
                <a:solidFill>
                  <a:srgbClr val="95519E"/>
                </a:solidFill>
                <a:latin typeface="Gill Sans MT" panose="020B0502020104020203" pitchFamily="34" charset="0"/>
              </a:rPr>
              <a:t>60</a:t>
            </a:r>
            <a:endParaRPr lang="en-GB" sz="2400" b="1" dirty="0">
              <a:solidFill>
                <a:srgbClr val="95519E"/>
              </a:solidFill>
              <a:latin typeface="Gill Sans MT" panose="020B0502020104020203" pitchFamily="34" charset="0"/>
            </a:endParaRPr>
          </a:p>
        </p:txBody>
      </p:sp>
      <p:sp>
        <p:nvSpPr>
          <p:cNvPr id="18" name="Footer Placeholder 3"/>
          <p:cNvSpPr txBox="1">
            <a:spLocks/>
          </p:cNvSpPr>
          <p:nvPr/>
        </p:nvSpPr>
        <p:spPr>
          <a:xfrm>
            <a:off x="304298" y="6567015"/>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 PSHE Association 2018 	 </a:t>
            </a:r>
            <a:endParaRPr lang="en-GB" dirty="0"/>
          </a:p>
        </p:txBody>
      </p:sp>
      <p:sp>
        <p:nvSpPr>
          <p:cNvPr id="19" name="TextBox 18"/>
          <p:cNvSpPr txBox="1"/>
          <p:nvPr/>
        </p:nvSpPr>
        <p:spPr>
          <a:xfrm>
            <a:off x="6096001" y="4715053"/>
            <a:ext cx="5673435" cy="1846659"/>
          </a:xfrm>
          <a:prstGeom prst="rect">
            <a:avLst/>
          </a:prstGeom>
          <a:solidFill>
            <a:schemeClr val="bg1"/>
          </a:solidFill>
        </p:spPr>
        <p:txBody>
          <a:bodyPr wrap="square" rtlCol="0">
            <a:spAutoFit/>
          </a:bodyPr>
          <a:lstStyle/>
          <a:p>
            <a:pPr lvl="3"/>
            <a:r>
              <a:rPr lang="en-GB" sz="3200" b="1" dirty="0" smtClean="0">
                <a:latin typeface="Gill Sans MT" panose="020B0502020104020203" pitchFamily="34" charset="0"/>
              </a:rPr>
              <a:t>Further guidance</a:t>
            </a:r>
            <a:endParaRPr lang="en-GB" b="1" dirty="0" smtClean="0">
              <a:latin typeface="Gill Sans MT" panose="020B0502020104020203" pitchFamily="34" charset="0"/>
            </a:endParaRPr>
          </a:p>
          <a:p>
            <a:pPr lvl="3">
              <a:buSzPct val="202000"/>
            </a:pPr>
            <a:r>
              <a:rPr lang="en-GB" b="1" dirty="0" smtClean="0">
                <a:latin typeface="Lato" panose="020F0502020204030203" pitchFamily="34" charset="0"/>
                <a:ea typeface="Lato" panose="020F0502020204030203" pitchFamily="34" charset="0"/>
                <a:cs typeface="Lato" panose="020F0502020204030203" pitchFamily="34" charset="0"/>
              </a:rPr>
              <a:t>Members of the PSHE Association can access our website for further guidance</a:t>
            </a:r>
            <a:r>
              <a:rPr lang="en-GB" b="1" dirty="0">
                <a:latin typeface="Lato" panose="020F0502020204030203" pitchFamily="34" charset="0"/>
                <a:ea typeface="Lato" panose="020F0502020204030203" pitchFamily="34" charset="0"/>
                <a:cs typeface="Lato" panose="020F0502020204030203" pitchFamily="34" charset="0"/>
              </a:rPr>
              <a:t> </a:t>
            </a:r>
            <a:r>
              <a:rPr lang="en-GB" b="1" dirty="0" smtClean="0">
                <a:latin typeface="Lato" panose="020F0502020204030203" pitchFamily="34" charset="0"/>
                <a:ea typeface="Lato" panose="020F0502020204030203" pitchFamily="34" charset="0"/>
                <a:cs typeface="Lato" panose="020F0502020204030203" pitchFamily="34" charset="0"/>
                <a:hlinkClick r:id="rId7"/>
              </a:rPr>
              <a:t>www.pshe-association.org.uk</a:t>
            </a:r>
            <a:endParaRPr lang="en-GB" b="1" dirty="0" smtClean="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200" b="1" dirty="0" smtClean="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500" b="1" dirty="0" smtClean="0">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273636" y="4808755"/>
            <a:ext cx="1094363" cy="710172"/>
          </a:xfrm>
          <a:prstGeom prst="rect">
            <a:avLst/>
          </a:prstGeom>
        </p:spPr>
      </p:pic>
      <p:sp>
        <p:nvSpPr>
          <p:cNvPr id="20" name="TextBox 19"/>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a:t>
            </a:r>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lide</a:t>
            </a:r>
            <a:endPar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963335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t>9</a:t>
            </a:fld>
            <a:endParaRPr lang="en-GB" dirty="0"/>
          </a:p>
        </p:txBody>
      </p:sp>
      <p:sp>
        <p:nvSpPr>
          <p:cNvPr id="6" name="TextBox 5"/>
          <p:cNvSpPr txBox="1"/>
          <p:nvPr/>
        </p:nvSpPr>
        <p:spPr>
          <a:xfrm>
            <a:off x="266801" y="500022"/>
            <a:ext cx="6377352" cy="830997"/>
          </a:xfrm>
          <a:prstGeom prst="rect">
            <a:avLst/>
          </a:prstGeom>
          <a:noFill/>
        </p:spPr>
        <p:txBody>
          <a:bodyPr wrap="square" rtlCol="0">
            <a:spAutoFit/>
          </a:bodyPr>
          <a:lstStyle/>
          <a:p>
            <a:r>
              <a:rPr lang="en-GB" sz="4800" dirty="0" smtClean="0">
                <a:solidFill>
                  <a:schemeClr val="bg1"/>
                </a:solidFill>
                <a:latin typeface="League Spartan" panose="00000800000000000000" pitchFamily="50" charset="0"/>
              </a:rPr>
              <a:t>Lesson summary</a:t>
            </a:r>
            <a:endParaRPr lang="en-GB" sz="4800" dirty="0">
              <a:solidFill>
                <a:schemeClr val="bg1"/>
              </a:solidFill>
              <a:latin typeface="League Spartan" panose="00000800000000000000" pitchFamily="50"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45565237"/>
              </p:ext>
            </p:extLst>
          </p:nvPr>
        </p:nvGraphicFramePr>
        <p:xfrm>
          <a:off x="424457" y="1703797"/>
          <a:ext cx="11441723" cy="4387012"/>
        </p:xfrm>
        <a:graphic>
          <a:graphicData uri="http://schemas.openxmlformats.org/drawingml/2006/table">
            <a:tbl>
              <a:tblPr firstRow="1" bandRow="1">
                <a:tableStyleId>{5940675A-B579-460E-94D1-54222C63F5DA}</a:tableStyleId>
              </a:tblPr>
              <a:tblGrid>
                <a:gridCol w="3506118">
                  <a:extLst>
                    <a:ext uri="{9D8B030D-6E8A-4147-A177-3AD203B41FA5}">
                      <a16:colId xmlns:a16="http://schemas.microsoft.com/office/drawing/2014/main" val="4041274174"/>
                    </a:ext>
                  </a:extLst>
                </a:gridCol>
                <a:gridCol w="6088325">
                  <a:extLst>
                    <a:ext uri="{9D8B030D-6E8A-4147-A177-3AD203B41FA5}">
                      <a16:colId xmlns:a16="http://schemas.microsoft.com/office/drawing/2014/main" val="2234187062"/>
                    </a:ext>
                  </a:extLst>
                </a:gridCol>
                <a:gridCol w="1847280">
                  <a:extLst>
                    <a:ext uri="{9D8B030D-6E8A-4147-A177-3AD203B41FA5}">
                      <a16:colId xmlns:a16="http://schemas.microsoft.com/office/drawing/2014/main" val="3063766827"/>
                    </a:ext>
                  </a:extLst>
                </a:gridCol>
              </a:tblGrid>
              <a:tr h="472501">
                <a:tc>
                  <a:txBody>
                    <a:bodyPr/>
                    <a:lstStyle/>
                    <a:p>
                      <a:pPr algn="ctr"/>
                      <a:r>
                        <a:rPr lang="en-GB" sz="2800" dirty="0" smtClean="0">
                          <a:latin typeface="League Spartan" panose="00000800000000000000" pitchFamily="50" charset="0"/>
                        </a:rPr>
                        <a:t>Activity</a:t>
                      </a:r>
                      <a:endParaRPr lang="en-GB" sz="2800" dirty="0">
                        <a:latin typeface="League Spartan" panose="00000800000000000000" pitchFamily="50" charset="0"/>
                      </a:endParaRPr>
                    </a:p>
                  </a:txBody>
                  <a:tcPr>
                    <a:solidFill>
                      <a:schemeClr val="bg1">
                        <a:lumMod val="95000"/>
                      </a:schemeClr>
                    </a:solidFill>
                  </a:tcPr>
                </a:tc>
                <a:tc>
                  <a:txBody>
                    <a:bodyPr/>
                    <a:lstStyle/>
                    <a:p>
                      <a:pPr algn="ctr"/>
                      <a:r>
                        <a:rPr lang="en-GB" sz="2800" dirty="0" smtClean="0">
                          <a:latin typeface="League Spartan" panose="00000800000000000000" pitchFamily="50" charset="0"/>
                        </a:rPr>
                        <a:t>Description</a:t>
                      </a:r>
                      <a:endParaRPr lang="en-GB" sz="2800" dirty="0">
                        <a:latin typeface="League Spartan" panose="00000800000000000000" pitchFamily="50" charset="0"/>
                      </a:endParaRPr>
                    </a:p>
                  </a:txBody>
                  <a:tcPr>
                    <a:solidFill>
                      <a:schemeClr val="bg1">
                        <a:lumMod val="95000"/>
                      </a:schemeClr>
                    </a:solidFill>
                  </a:tcPr>
                </a:tc>
                <a:tc>
                  <a:txBody>
                    <a:bodyPr/>
                    <a:lstStyle/>
                    <a:p>
                      <a:pPr algn="ctr"/>
                      <a:r>
                        <a:rPr lang="en-GB" sz="2800" dirty="0" smtClean="0">
                          <a:latin typeface="League Spartan" panose="00000800000000000000" pitchFamily="50" charset="0"/>
                        </a:rPr>
                        <a:t>Timing</a:t>
                      </a:r>
                      <a:endParaRPr lang="en-GB" sz="2800" dirty="0">
                        <a:latin typeface="League Spartan" panose="00000800000000000000" pitchFamily="50" charset="0"/>
                      </a:endParaRPr>
                    </a:p>
                  </a:txBody>
                  <a:tcPr>
                    <a:solidFill>
                      <a:schemeClr val="bg1">
                        <a:lumMod val="95000"/>
                      </a:schemeClr>
                    </a:solidFill>
                  </a:tcPr>
                </a:tc>
                <a:extLst>
                  <a:ext uri="{0D108BD9-81ED-4DB2-BD59-A6C34878D82A}">
                    <a16:rowId xmlns:a16="http://schemas.microsoft.com/office/drawing/2014/main" val="128198059"/>
                  </a:ext>
                </a:extLst>
              </a:tr>
              <a:tr h="738613">
                <a:tc>
                  <a:txBody>
                    <a:bodyPr/>
                    <a:lstStyle/>
                    <a:p>
                      <a:pPr marL="342900" indent="-342900">
                        <a:buAutoNum type="arabicPeriod"/>
                      </a:pPr>
                      <a:r>
                        <a:rPr lang="en-GB" sz="2000" dirty="0" smtClean="0">
                          <a:latin typeface="League Spartan" panose="00000800000000000000" pitchFamily="50" charset="0"/>
                        </a:rPr>
                        <a:t>Introduction</a:t>
                      </a:r>
                      <a:endParaRPr lang="en-GB" sz="2000" dirty="0">
                        <a:latin typeface="League Spartan" panose="00000800000000000000" pitchFamily="50" charset="0"/>
                      </a:endParaRPr>
                    </a:p>
                  </a:txBody>
                  <a:tcPr anchor="ctr">
                    <a:solidFill>
                      <a:schemeClr val="bg1">
                        <a:lumMod val="95000"/>
                      </a:schemeClr>
                    </a:solidFill>
                  </a:tcPr>
                </a:tc>
                <a:tc>
                  <a:txBody>
                    <a:bodyPr/>
                    <a:lstStyle/>
                    <a:p>
                      <a:r>
                        <a:rPr lang="en-GB" sz="1800" dirty="0" smtClean="0">
                          <a:latin typeface="Lato" panose="020F0502020204030203" pitchFamily="34" charset="0"/>
                          <a:ea typeface="Lato" panose="020F0502020204030203" pitchFamily="34" charset="0"/>
                          <a:cs typeface="Lato" panose="020F0502020204030203" pitchFamily="34" charset="0"/>
                        </a:rPr>
                        <a:t>Introduce or revisit ground rules</a:t>
                      </a:r>
                      <a:endParaRPr lang="en-GB" sz="1800" dirty="0">
                        <a:latin typeface="Lato" panose="020F0502020204030203" pitchFamily="34" charset="0"/>
                        <a:ea typeface="Lato" panose="020F0502020204030203" pitchFamily="34" charset="0"/>
                        <a:cs typeface="Lato" panose="020F0502020204030203" pitchFamily="34" charset="0"/>
                      </a:endParaRPr>
                    </a:p>
                  </a:txBody>
                  <a:tcPr anchor="ctr">
                    <a:solidFill>
                      <a:schemeClr val="bg1"/>
                    </a:solidFill>
                  </a:tcPr>
                </a:tc>
                <a:tc>
                  <a:txBody>
                    <a:bodyPr/>
                    <a:lstStyle/>
                    <a:p>
                      <a:pPr algn="ctr"/>
                      <a:r>
                        <a:rPr lang="en-GB" sz="1600" dirty="0" smtClean="0">
                          <a:latin typeface="Lato" panose="020F0502020204030203" pitchFamily="34" charset="0"/>
                          <a:ea typeface="Lato" panose="020F0502020204030203" pitchFamily="34" charset="0"/>
                          <a:cs typeface="Lato" panose="020F0502020204030203" pitchFamily="34" charset="0"/>
                        </a:rPr>
                        <a:t>-</a:t>
                      </a:r>
                      <a:endParaRPr lang="en-GB" sz="1600" dirty="0">
                        <a:latin typeface="Lato" panose="020F0502020204030203" pitchFamily="34" charset="0"/>
                        <a:ea typeface="Lato" panose="020F0502020204030203" pitchFamily="34" charset="0"/>
                        <a:cs typeface="Lato" panose="020F0502020204030203" pitchFamily="34" charset="0"/>
                      </a:endParaRPr>
                    </a:p>
                  </a:txBody>
                  <a:tcPr anchor="ctr">
                    <a:solidFill>
                      <a:schemeClr val="bg1"/>
                    </a:solidFill>
                  </a:tcPr>
                </a:tc>
                <a:extLst>
                  <a:ext uri="{0D108BD9-81ED-4DB2-BD59-A6C34878D82A}">
                    <a16:rowId xmlns:a16="http://schemas.microsoft.com/office/drawing/2014/main" val="2474858058"/>
                  </a:ext>
                </a:extLst>
              </a:tr>
              <a:tr h="738613">
                <a:tc>
                  <a:txBody>
                    <a:bodyPr/>
                    <a:lstStyle/>
                    <a:p>
                      <a:r>
                        <a:rPr lang="en-GB" sz="2000" dirty="0" smtClean="0">
                          <a:latin typeface="League Spartan" panose="00000800000000000000" pitchFamily="50" charset="0"/>
                        </a:rPr>
                        <a:t>2. Baseline</a:t>
                      </a:r>
                      <a:r>
                        <a:rPr lang="en-GB" sz="2000" baseline="0" dirty="0" smtClean="0">
                          <a:latin typeface="League Spartan" panose="00000800000000000000" pitchFamily="50" charset="0"/>
                        </a:rPr>
                        <a:t> assessment</a:t>
                      </a:r>
                      <a:endParaRPr lang="en-GB" sz="2000" dirty="0">
                        <a:latin typeface="League Spartan" panose="00000800000000000000" pitchFamily="50" charset="0"/>
                      </a:endParaRPr>
                    </a:p>
                  </a:txBody>
                  <a:tcPr anchor="ctr">
                    <a:solidFill>
                      <a:schemeClr val="bg1">
                        <a:lumMod val="95000"/>
                      </a:schemeClr>
                    </a:solidFill>
                  </a:tcPr>
                </a:tc>
                <a:tc>
                  <a:txBody>
                    <a:bodyPr/>
                    <a:lstStyle/>
                    <a:p>
                      <a:r>
                        <a:rPr lang="en-GB" sz="1800" dirty="0" smtClean="0">
                          <a:latin typeface="Lato" panose="020F0502020204030203" pitchFamily="34" charset="0"/>
                          <a:ea typeface="Lato" panose="020F0502020204030203" pitchFamily="34" charset="0"/>
                          <a:cs typeface="Lato" panose="020F0502020204030203" pitchFamily="34" charset="0"/>
                        </a:rPr>
                        <a:t>Pupils</a:t>
                      </a:r>
                      <a:r>
                        <a:rPr lang="en-GB" sz="1800" baseline="0" dirty="0" smtClean="0">
                          <a:latin typeface="Lato" panose="020F0502020204030203" pitchFamily="34" charset="0"/>
                          <a:ea typeface="Lato" panose="020F0502020204030203" pitchFamily="34" charset="0"/>
                          <a:cs typeface="Lato" panose="020F0502020204030203" pitchFamily="34" charset="0"/>
                        </a:rPr>
                        <a:t> draw a person getting good sleep, and add ideas about what might be helping or hindering them</a:t>
                      </a:r>
                      <a:endParaRPr lang="en-GB" sz="1800" dirty="0">
                        <a:latin typeface="Lato" panose="020F0502020204030203" pitchFamily="34" charset="0"/>
                        <a:ea typeface="Lato" panose="020F0502020204030203" pitchFamily="34" charset="0"/>
                        <a:cs typeface="Lato" panose="020F0502020204030203" pitchFamily="34" charset="0"/>
                      </a:endParaRPr>
                    </a:p>
                  </a:txBody>
                  <a:tcPr anchor="ctr">
                    <a:solidFill>
                      <a:schemeClr val="bg1"/>
                    </a:solidFill>
                  </a:tcPr>
                </a:tc>
                <a:tc>
                  <a:txBody>
                    <a:bodyPr/>
                    <a:lstStyle/>
                    <a:p>
                      <a:pPr algn="ctr"/>
                      <a:r>
                        <a:rPr lang="en-GB" sz="1600" dirty="0" smtClean="0">
                          <a:latin typeface="Lato" panose="020F0502020204030203" pitchFamily="34" charset="0"/>
                          <a:ea typeface="Lato" panose="020F0502020204030203" pitchFamily="34" charset="0"/>
                          <a:cs typeface="Lato" panose="020F0502020204030203" pitchFamily="34" charset="0"/>
                        </a:rPr>
                        <a:t>10 MINS</a:t>
                      </a:r>
                      <a:endParaRPr lang="en-GB" sz="1600" dirty="0">
                        <a:latin typeface="Lato" panose="020F0502020204030203" pitchFamily="34" charset="0"/>
                        <a:ea typeface="Lato" panose="020F0502020204030203" pitchFamily="34" charset="0"/>
                        <a:cs typeface="Lato" panose="020F0502020204030203" pitchFamily="34" charset="0"/>
                      </a:endParaRPr>
                    </a:p>
                  </a:txBody>
                  <a:tcPr anchor="ctr">
                    <a:solidFill>
                      <a:schemeClr val="bg1"/>
                    </a:solidFill>
                  </a:tcPr>
                </a:tc>
                <a:extLst>
                  <a:ext uri="{0D108BD9-81ED-4DB2-BD59-A6C34878D82A}">
                    <a16:rowId xmlns:a16="http://schemas.microsoft.com/office/drawing/2014/main" val="2346566372"/>
                  </a:ext>
                </a:extLst>
              </a:tr>
              <a:tr h="738613">
                <a:tc>
                  <a:txBody>
                    <a:bodyPr/>
                    <a:lstStyle/>
                    <a:p>
                      <a:r>
                        <a:rPr lang="en-GB" sz="2000" dirty="0" smtClean="0">
                          <a:latin typeface="League Spartan" panose="00000800000000000000" pitchFamily="50" charset="0"/>
                        </a:rPr>
                        <a:t>3. Fact hunt</a:t>
                      </a:r>
                      <a:endParaRPr lang="en-GB" sz="2000" dirty="0">
                        <a:latin typeface="League Spartan" panose="00000800000000000000" pitchFamily="50" charset="0"/>
                      </a:endParaRPr>
                    </a:p>
                  </a:txBody>
                  <a:tcPr anchor="ctr">
                    <a:solidFill>
                      <a:schemeClr val="bg1">
                        <a:lumMod val="95000"/>
                      </a:schemeClr>
                    </a:solidFill>
                  </a:tcPr>
                </a:tc>
                <a:tc>
                  <a:txBody>
                    <a:bodyPr/>
                    <a:lstStyle/>
                    <a:p>
                      <a:r>
                        <a:rPr lang="en-GB" sz="1800" dirty="0" smtClean="0">
                          <a:latin typeface="Lato" panose="020F0502020204030203" pitchFamily="34" charset="0"/>
                          <a:ea typeface="Lato" panose="020F0502020204030203" pitchFamily="34" charset="0"/>
                          <a:cs typeface="Lato" panose="020F0502020204030203" pitchFamily="34" charset="0"/>
                        </a:rPr>
                        <a:t>Pupils discover facts about sleeping using posters displayed around the room</a:t>
                      </a:r>
                      <a:endParaRPr lang="en-GB" sz="1800" dirty="0">
                        <a:latin typeface="Lato" panose="020F0502020204030203" pitchFamily="34" charset="0"/>
                        <a:ea typeface="Lato" panose="020F0502020204030203" pitchFamily="34" charset="0"/>
                        <a:cs typeface="Lato" panose="020F0502020204030203" pitchFamily="34" charset="0"/>
                      </a:endParaRPr>
                    </a:p>
                  </a:txBody>
                  <a:tcPr anchor="ctr">
                    <a:solidFill>
                      <a:schemeClr val="bg1"/>
                    </a:solidFill>
                  </a:tcPr>
                </a:tc>
                <a:tc>
                  <a:txBody>
                    <a:bodyPr/>
                    <a:lstStyle/>
                    <a:p>
                      <a:pPr algn="ctr"/>
                      <a:r>
                        <a:rPr lang="en-GB" sz="1600" dirty="0" smtClean="0">
                          <a:latin typeface="Lato" panose="020F0502020204030203" pitchFamily="34" charset="0"/>
                          <a:ea typeface="Lato" panose="020F0502020204030203" pitchFamily="34" charset="0"/>
                          <a:cs typeface="Lato" panose="020F0502020204030203" pitchFamily="34" charset="0"/>
                        </a:rPr>
                        <a:t>20 MINS</a:t>
                      </a:r>
                      <a:endParaRPr lang="en-GB" sz="1600" dirty="0">
                        <a:latin typeface="Lato" panose="020F0502020204030203" pitchFamily="34" charset="0"/>
                        <a:ea typeface="Lato" panose="020F0502020204030203" pitchFamily="34" charset="0"/>
                        <a:cs typeface="Lato" panose="020F0502020204030203" pitchFamily="34" charset="0"/>
                      </a:endParaRPr>
                    </a:p>
                  </a:txBody>
                  <a:tcPr anchor="ctr">
                    <a:solidFill>
                      <a:schemeClr val="bg1"/>
                    </a:solidFill>
                  </a:tcPr>
                </a:tc>
                <a:extLst>
                  <a:ext uri="{0D108BD9-81ED-4DB2-BD59-A6C34878D82A}">
                    <a16:rowId xmlns:a16="http://schemas.microsoft.com/office/drawing/2014/main" val="62548691"/>
                  </a:ext>
                </a:extLst>
              </a:tr>
              <a:tr h="833825">
                <a:tc>
                  <a:txBody>
                    <a:bodyPr/>
                    <a:lstStyle/>
                    <a:p>
                      <a:r>
                        <a:rPr lang="en-GB" sz="2000" dirty="0" smtClean="0">
                          <a:latin typeface="League Spartan" panose="00000800000000000000" pitchFamily="50" charset="0"/>
                        </a:rPr>
                        <a:t>4. Sleep schedule</a:t>
                      </a:r>
                      <a:endParaRPr lang="en-GB" sz="2000" dirty="0">
                        <a:latin typeface="League Spartan" panose="00000800000000000000" pitchFamily="50" charset="0"/>
                      </a:endParaRPr>
                    </a:p>
                  </a:txBody>
                  <a:tcPr anchor="ctr">
                    <a:solidFill>
                      <a:schemeClr val="bg1">
                        <a:lumMod val="95000"/>
                      </a:schemeClr>
                    </a:solidFill>
                  </a:tcPr>
                </a:tc>
                <a:tc>
                  <a:txBody>
                    <a:bodyPr/>
                    <a:lstStyle/>
                    <a:p>
                      <a:r>
                        <a:rPr lang="en-GB" sz="1800" dirty="0" smtClean="0">
                          <a:latin typeface="Lato" panose="020F0502020204030203" pitchFamily="34" charset="0"/>
                          <a:ea typeface="Lato" panose="020F0502020204030203" pitchFamily="34" charset="0"/>
                          <a:cs typeface="Lato" panose="020F0502020204030203" pitchFamily="34" charset="0"/>
                        </a:rPr>
                        <a:t>Make a spider</a:t>
                      </a:r>
                      <a:r>
                        <a:rPr lang="en-GB" sz="1800" baseline="0" dirty="0" smtClean="0">
                          <a:latin typeface="Lato" panose="020F0502020204030203" pitchFamily="34" charset="0"/>
                          <a:ea typeface="Lato" panose="020F0502020204030203" pitchFamily="34" charset="0"/>
                          <a:cs typeface="Lato" panose="020F0502020204030203" pitchFamily="34" charset="0"/>
                        </a:rPr>
                        <a:t> diagram of special people on the flipchart (using the central character in the story as an example). Pupils repeat activity referring to their own special people</a:t>
                      </a:r>
                      <a:endParaRPr lang="en-GB" sz="1800" dirty="0">
                        <a:latin typeface="Lato" panose="020F0502020204030203" pitchFamily="34" charset="0"/>
                        <a:ea typeface="Lato" panose="020F0502020204030203" pitchFamily="34" charset="0"/>
                        <a:cs typeface="Lato" panose="020F0502020204030203" pitchFamily="34" charset="0"/>
                      </a:endParaRPr>
                    </a:p>
                  </a:txBody>
                  <a:tcPr anchor="ctr">
                    <a:solidFill>
                      <a:schemeClr val="bg1"/>
                    </a:solidFill>
                  </a:tcPr>
                </a:tc>
                <a:tc>
                  <a:txBody>
                    <a:bodyPr/>
                    <a:lstStyle/>
                    <a:p>
                      <a:pPr algn="ctr"/>
                      <a:r>
                        <a:rPr lang="en-GB" sz="1600" dirty="0" smtClean="0">
                          <a:latin typeface="Lato" panose="020F0502020204030203" pitchFamily="34" charset="0"/>
                          <a:ea typeface="Lato" panose="020F0502020204030203" pitchFamily="34" charset="0"/>
                          <a:cs typeface="Lato" panose="020F0502020204030203" pitchFamily="34" charset="0"/>
                        </a:rPr>
                        <a:t>15 MINS</a:t>
                      </a:r>
                      <a:endParaRPr lang="en-GB" sz="1600" dirty="0">
                        <a:latin typeface="Lato" panose="020F0502020204030203" pitchFamily="34" charset="0"/>
                        <a:ea typeface="Lato" panose="020F0502020204030203" pitchFamily="34" charset="0"/>
                        <a:cs typeface="Lato" panose="020F0502020204030203" pitchFamily="34" charset="0"/>
                      </a:endParaRPr>
                    </a:p>
                  </a:txBody>
                  <a:tcPr anchor="ctr">
                    <a:solidFill>
                      <a:schemeClr val="bg1"/>
                    </a:solidFill>
                  </a:tcPr>
                </a:tc>
                <a:extLst>
                  <a:ext uri="{0D108BD9-81ED-4DB2-BD59-A6C34878D82A}">
                    <a16:rowId xmlns:a16="http://schemas.microsoft.com/office/drawing/2014/main" val="1658251162"/>
                  </a:ext>
                </a:extLst>
              </a:tr>
              <a:tr h="738613">
                <a:tc>
                  <a:txBody>
                    <a:bodyPr/>
                    <a:lstStyle/>
                    <a:p>
                      <a:r>
                        <a:rPr lang="en-GB" sz="2000" dirty="0" smtClean="0">
                          <a:latin typeface="League Spartan" panose="00000800000000000000" pitchFamily="50" charset="0"/>
                        </a:rPr>
                        <a:t>5. Endpoint assessment</a:t>
                      </a:r>
                      <a:endParaRPr lang="en-GB" sz="2000" dirty="0">
                        <a:latin typeface="League Spartan" panose="00000800000000000000" pitchFamily="50" charset="0"/>
                      </a:endParaRPr>
                    </a:p>
                  </a:txBody>
                  <a:tcPr anchor="ctr">
                    <a:solidFill>
                      <a:schemeClr val="bg1">
                        <a:lumMod val="95000"/>
                      </a:schemeClr>
                    </a:solidFill>
                  </a:tcPr>
                </a:tc>
                <a:tc>
                  <a:txBody>
                    <a:bodyPr/>
                    <a:lstStyle/>
                    <a:p>
                      <a:r>
                        <a:rPr lang="en-GB" sz="1800" dirty="0" smtClean="0">
                          <a:latin typeface="Lato" panose="020F0502020204030203" pitchFamily="34" charset="0"/>
                          <a:ea typeface="Lato" panose="020F0502020204030203" pitchFamily="34" charset="0"/>
                          <a:cs typeface="Lato" panose="020F0502020204030203" pitchFamily="34" charset="0"/>
                        </a:rPr>
                        <a:t>Pupils respond</a:t>
                      </a:r>
                      <a:r>
                        <a:rPr lang="en-GB" sz="1800" baseline="0" dirty="0" smtClean="0">
                          <a:latin typeface="Lato" panose="020F0502020204030203" pitchFamily="34" charset="0"/>
                          <a:ea typeface="Lato" panose="020F0502020204030203" pitchFamily="34" charset="0"/>
                          <a:cs typeface="Lato" panose="020F0502020204030203" pitchFamily="34" charset="0"/>
                        </a:rPr>
                        <a:t> to questions about the friendship described in the story.</a:t>
                      </a:r>
                      <a:endParaRPr lang="en-GB" sz="1800" dirty="0">
                        <a:latin typeface="Lato" panose="020F0502020204030203" pitchFamily="34" charset="0"/>
                        <a:ea typeface="Lato" panose="020F0502020204030203" pitchFamily="34" charset="0"/>
                        <a:cs typeface="Lato" panose="020F0502020204030203" pitchFamily="34" charset="0"/>
                      </a:endParaRPr>
                    </a:p>
                  </a:txBody>
                  <a:tcPr anchor="ctr">
                    <a:solidFill>
                      <a:schemeClr val="bg1"/>
                    </a:solidFill>
                  </a:tcPr>
                </a:tc>
                <a:tc>
                  <a:txBody>
                    <a:bodyPr/>
                    <a:lstStyle/>
                    <a:p>
                      <a:pPr algn="ctr"/>
                      <a:r>
                        <a:rPr lang="en-GB" sz="1600" dirty="0" smtClean="0">
                          <a:latin typeface="Lato" panose="020F0502020204030203" pitchFamily="34" charset="0"/>
                          <a:ea typeface="Lato" panose="020F0502020204030203" pitchFamily="34" charset="0"/>
                          <a:cs typeface="Lato" panose="020F0502020204030203" pitchFamily="34" charset="0"/>
                        </a:rPr>
                        <a:t>10 MINS</a:t>
                      </a:r>
                      <a:endParaRPr lang="en-GB" sz="1600" dirty="0">
                        <a:latin typeface="Lato" panose="020F0502020204030203" pitchFamily="34" charset="0"/>
                        <a:ea typeface="Lato" panose="020F0502020204030203" pitchFamily="34" charset="0"/>
                        <a:cs typeface="Lato" panose="020F0502020204030203" pitchFamily="34" charset="0"/>
                      </a:endParaRPr>
                    </a:p>
                  </a:txBody>
                  <a:tcPr anchor="ctr">
                    <a:solidFill>
                      <a:schemeClr val="bg1"/>
                    </a:solidFill>
                  </a:tcPr>
                </a:tc>
                <a:extLst>
                  <a:ext uri="{0D108BD9-81ED-4DB2-BD59-A6C34878D82A}">
                    <a16:rowId xmlns:a16="http://schemas.microsoft.com/office/drawing/2014/main" val="780862879"/>
                  </a:ext>
                </a:extLst>
              </a:tr>
            </a:tbl>
          </a:graphicData>
        </a:graphic>
      </p:graphicFrame>
      <p:sp>
        <p:nvSpPr>
          <p:cNvPr id="12" name="Footer Placeholder 3"/>
          <p:cNvSpPr txBox="1">
            <a:spLocks/>
          </p:cNvSpPr>
          <p:nvPr/>
        </p:nvSpPr>
        <p:spPr>
          <a:xfrm>
            <a:off x="190006" y="6463587"/>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 PSHE Association 2018 	 </a:t>
            </a:r>
            <a:endParaRPr lang="en-GB" dirty="0"/>
          </a:p>
        </p:txBody>
      </p:sp>
      <p:sp>
        <p:nvSpPr>
          <p:cNvPr id="8" name="TextBox 7"/>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a:t>
            </a:r>
            <a:r>
              <a:rPr lang="en-GB" sz="2800" dirty="0" smtClean="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lide</a:t>
            </a:r>
            <a:endPar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15372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3104</TotalTime>
  <Words>2179</Words>
  <Application>Microsoft Office PowerPoint</Application>
  <PresentationFormat>Widescreen</PresentationFormat>
  <Paragraphs>277</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Lucida Console</vt:lpstr>
      <vt:lpstr>Lato</vt:lpstr>
      <vt:lpstr>Calibri</vt:lpstr>
      <vt:lpstr>Calibri Light</vt:lpstr>
      <vt:lpstr>Times New Roman</vt:lpstr>
      <vt:lpstr>League Spartan</vt:lpstr>
      <vt:lpstr>Open Sans Light</vt:lpstr>
      <vt:lpstr>Open Sans Extrabold</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PSHE Association©</dc:creator>
  <cp:lastModifiedBy>Sam Harvey</cp:lastModifiedBy>
  <cp:revision>211</cp:revision>
  <dcterms:created xsi:type="dcterms:W3CDTF">2018-11-29T11:01:12Z</dcterms:created>
  <dcterms:modified xsi:type="dcterms:W3CDTF">2020-02-06T11:37:11Z</dcterms:modified>
</cp:coreProperties>
</file>