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85" r:id="rId3"/>
    <p:sldId id="387" r:id="rId4"/>
    <p:sldId id="388" r:id="rId5"/>
    <p:sldId id="389" r:id="rId6"/>
    <p:sldId id="391" r:id="rId7"/>
    <p:sldId id="39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9E324F-08B2-45DD-9A4B-FF1F6DA3F89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31444-EA52-47FE-B1DE-CCED751A14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38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6FEFF-24B9-BBFD-A430-FEDE2A955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26BF88-E516-2953-EBF2-F0C042D19D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555216-857F-A9BC-77C5-48536DB89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Prompt:</a:t>
            </a:r>
          </a:p>
          <a:p>
            <a:r>
              <a:rPr lang="en-GB"/>
              <a:t>- How will you activate the prior knowledge that children require in this lesson?</a:t>
            </a:r>
            <a:endParaRPr lang="en-GB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3BAF7-3888-2E20-5B26-4E48B53BF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35C177-02BB-4F05-AC69-9EF2F4EC455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0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D9908-90B2-E6EA-596F-B79E4677D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F5A2C8-2216-6CEB-1C1F-CAA0B4AC13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2AFEE-1C5A-CFB0-E042-80B9A1D6F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7C640-5A3B-0C50-C43D-4D304C335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E36C6-6E5E-D59E-5222-FFFA32F7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12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2625D-68B9-B40E-5D88-9CA7960B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D5F11-FD6B-836C-ACFC-2FB00A911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6A712D-588B-FCD2-F410-5D04FEE7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F7DA6-76E1-5CF0-6F5B-177A5EA79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4EB17-A6DE-5E69-840E-501AA5BF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7B4417-D29E-C93B-74F2-A3458D9E8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3B6227-C218-2AEB-266A-76492A8B88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A512E-61E5-BE14-840E-81D9837B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67371-1CF2-D044-8418-FD6CD9BDD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78E0A-A723-3E84-6131-49156F0C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794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F786E-F578-2ABB-0CD8-525CE1EE1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85C37-79D1-4E7A-BFFD-49122C93D903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E7C6-2424-4455-C277-BF0C4C4FF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EF326-30AC-AED4-EADA-87552BD02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FC5B0-C4D6-40EC-9E43-1D821E9DED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64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CB3B-08C6-0908-EF08-23D006AE6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75FC0-E7A5-BB10-3FDD-3B04C4587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B8EA3-5DC7-3EE9-872C-50627EF40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A26EF-99D6-F17A-752D-47A58D0B8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D9C92-A95B-3E3C-0378-3F134AF47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85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F88D3-60E3-1389-12B4-CAFDCBA1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12324-E62C-40C0-D79F-4C6327713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B7FB0-9684-064C-3B94-39B969F1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3517F-4626-2489-FBFA-F3BEDE93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CD753-22A8-C88E-173F-97F558FC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7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1AD64-A5EB-9D1E-6343-1F106775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DB071-232B-D844-4246-670B20E722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00144-B94B-4CF1-892F-20ABFE28F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05295-0A1D-1D76-5988-AD63FCC4F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7F9F36-1B1E-215D-D025-A341BB2D8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7FAA0-09FF-B28A-A2AC-C673FB4C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4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0A75B-6CB4-D505-ECDA-D2B78CBAA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30F9F-A6E2-5D29-8A0E-77116F7DE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A893BD-BB27-0458-1A5F-B3F24AD696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3C2A9-C3DB-34B6-3EFC-1AA950971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6D0129-57DF-ADF5-99BB-3001CDBF6B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A41F5C-6F97-2808-BCCA-D333075DE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752A13-93C2-16A0-C78E-7CE34DDD3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2FB74E-2C2C-C913-A299-C5CEBD4D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5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75512-62F7-F15D-58AF-85E1A5B11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F2A42-9C99-809E-5062-B3871E1B7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7442B-E63B-A6A3-034C-1BFBE2FC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11A36-8262-AD2C-8D59-718325D1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89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83D486-531B-05C2-4F33-077378139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18732A-5855-1034-1510-D06637604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16D2E-53A1-6FD7-F984-8A1FBD74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915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3C61-D4E3-5C67-934F-1FD6D0C1C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335CE1-48DF-FAE3-0CE3-2CA225646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02E545-4634-6959-F6A5-CB561A681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0D521-AAC3-670F-FBC0-91AD1C866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B8DC0-2EC4-8C20-8B60-15916029C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8141C-D208-26FB-8CA1-FFBF3CB4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05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52007-9732-1919-2460-39C059116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6B6234-F6AB-FEEA-DE39-ADAEDFC9B5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7875-901E-5690-CC42-377746389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62494-F33F-35D8-206D-7C776027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A7DD20-88A4-655B-BC3A-F1B6C89C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B6A6F-FFAB-1007-F21A-41B96DB9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6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9DC6D0-E9CF-70EE-236D-AD6275CB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43100-C1BD-3F31-5D9F-07C0FFA4A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AE3A7-40E8-8037-9AC1-3CE13688D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467909-E48A-4ECC-8DAA-51FC3B3091B5}" type="datetimeFigureOut">
              <a:rPr lang="en-GB" smtClean="0"/>
              <a:t>08/09/2026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14CB5-70CF-3639-5883-102283DC0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C1217-9042-794D-0AC5-3B5562546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8FBA7B-545F-4157-8727-973E73C2C1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98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patten@covinghampark.bluekitetrust.or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hyperlink" Target="mailto:theenan@covinghampark.bluekitetrust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6A6C4-B1C0-9366-0171-87FEB8817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215" y="1623435"/>
            <a:ext cx="10018426" cy="6086007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Welcome to year 5</a:t>
            </a:r>
            <a:br>
              <a:rPr lang="en-GB" sz="2000" b="1" dirty="0">
                <a:solidFill>
                  <a:srgbClr val="C00000"/>
                </a:solidFill>
                <a:latin typeface="Letter-join Basic 40" panose="02000505000000020003" pitchFamily="50" charset="0"/>
              </a:rPr>
            </a:br>
            <a:br>
              <a:rPr lang="en-GB" sz="4000" dirty="0">
                <a:latin typeface="Letter-join Basic 40" panose="02000505000000020003" pitchFamily="50" charset="0"/>
              </a:rPr>
            </a:br>
            <a:r>
              <a:rPr lang="en-GB" sz="3600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Miss Patten </a:t>
            </a:r>
            <a:r>
              <a:rPr lang="en-GB" sz="3600" dirty="0">
                <a:latin typeface="Letter-join Basic 40" panose="02000505000000020003" pitchFamily="50" charset="0"/>
              </a:rPr>
              <a:t>– Maple class teacher</a:t>
            </a:r>
            <a:br>
              <a:rPr lang="en-GB" sz="3600" dirty="0">
                <a:latin typeface="Letter-join Basic 40" panose="02000505000000020003" pitchFamily="50" charset="0"/>
              </a:rPr>
            </a:br>
            <a:r>
              <a:rPr lang="en-GB" sz="3600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Mrs Heenan </a:t>
            </a:r>
            <a:r>
              <a:rPr lang="en-GB" sz="3600" dirty="0">
                <a:latin typeface="Letter-join Basic 40" panose="02000505000000020003" pitchFamily="50" charset="0"/>
              </a:rPr>
              <a:t>– Rowan class teacher </a:t>
            </a:r>
            <a:br>
              <a:rPr lang="en-GB" sz="3600" dirty="0">
                <a:latin typeface="Letter-join Basic 40" panose="02000505000000020003" pitchFamily="50" charset="0"/>
              </a:rPr>
            </a:br>
            <a:r>
              <a:rPr lang="en-GB" sz="2700" dirty="0">
                <a:latin typeface="Letter-join Basic 40" panose="02000505000000020003" pitchFamily="50" charset="0"/>
              </a:rPr>
              <a:t>Mrs Hire – Teaching Assistant </a:t>
            </a:r>
            <a:br>
              <a:rPr lang="en-GB" sz="2700" dirty="0">
                <a:latin typeface="Letter-join Basic 40" panose="02000505000000020003" pitchFamily="50" charset="0"/>
              </a:rPr>
            </a:br>
            <a:r>
              <a:rPr lang="en-GB" sz="2700" dirty="0">
                <a:latin typeface="Letter-join Basic 40" panose="02000505000000020003" pitchFamily="50" charset="0"/>
              </a:rPr>
              <a:t>Miss Patten – 1:1 teaching assistant (Rowan)</a:t>
            </a:r>
            <a:br>
              <a:rPr lang="en-GB" sz="2700" dirty="0">
                <a:latin typeface="Letter-join Basic 40" panose="02000505000000020003" pitchFamily="50" charset="0"/>
              </a:rPr>
            </a:br>
            <a:r>
              <a:rPr lang="en-GB" sz="2700" dirty="0">
                <a:latin typeface="Letter-join Basic 40" panose="02000505000000020003" pitchFamily="50" charset="0"/>
              </a:rPr>
              <a:t>Mrs </a:t>
            </a:r>
            <a:r>
              <a:rPr lang="en-GB" sz="2700" dirty="0" err="1">
                <a:latin typeface="Letter-join Basic 40" panose="02000505000000020003" pitchFamily="50" charset="0"/>
              </a:rPr>
              <a:t>Tunmore</a:t>
            </a:r>
            <a:r>
              <a:rPr lang="en-GB" sz="2700" dirty="0">
                <a:latin typeface="Letter-join Basic 40" panose="02000505000000020003" pitchFamily="50" charset="0"/>
              </a:rPr>
              <a:t> – 1:1 teaching assistant (Maple)</a:t>
            </a:r>
            <a:br>
              <a:rPr lang="en-GB" sz="3600" dirty="0">
                <a:latin typeface="Letter-join Basic 40" panose="02000505000000020003" pitchFamily="50" charset="0"/>
              </a:rPr>
            </a:br>
            <a:br>
              <a:rPr lang="en-GB" sz="5300" dirty="0"/>
            </a:b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07CEA42-33B2-8BCC-18CE-2BB1E63D0127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D62B08D4-BC14-99F4-A960-FE1AE89974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5921" y="3856817"/>
            <a:ext cx="2837122" cy="2918181"/>
          </a:xfrm>
          <a:prstGeom prst="rect">
            <a:avLst/>
          </a:prstGeom>
        </p:spPr>
      </p:pic>
      <p:pic>
        <p:nvPicPr>
          <p:cNvPr id="19" name="Picture 18" descr="Rowan Tree Stock Photos, Pictures &amp; Royalty-Free Images - iStock">
            <a:extLst>
              <a:ext uri="{FF2B5EF4-FFF2-40B4-BE49-F238E27FC236}">
                <a16:creationId xmlns:a16="http://schemas.microsoft.com/office/drawing/2014/main" id="{AB62D052-7E7A-8BF2-7CB6-2C0C05D470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34138" y="4033760"/>
            <a:ext cx="3326797" cy="2804947"/>
          </a:xfrm>
          <a:prstGeom prst="rect">
            <a:avLst/>
          </a:prstGeom>
        </p:spPr>
      </p:pic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1E8A995E-A15C-2C48-6182-A416A5DFB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98" y="568044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15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BF441-63D7-84A3-E4ED-965018F5E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0C3B04A-6047-A8D7-CF79-BD4A8F824E11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8F31E2-1753-EE34-8F36-EB58037CA375}"/>
              </a:ext>
            </a:extLst>
          </p:cNvPr>
          <p:cNvSpPr txBox="1"/>
          <p:nvPr/>
        </p:nvSpPr>
        <p:spPr>
          <a:xfrm>
            <a:off x="2678624" y="632803"/>
            <a:ext cx="6834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u="sng" dirty="0">
                <a:solidFill>
                  <a:srgbClr val="C00000"/>
                </a:solidFill>
                <a:latin typeface="Letter-join Basic 40" panose="02000505000000020003" pitchFamily="50" charset="0"/>
              </a:rPr>
              <a:t>Our Topics over the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65D8C9-3BE1-D2C7-3A6B-6BC9DDF883AD}"/>
              </a:ext>
            </a:extLst>
          </p:cNvPr>
          <p:cNvSpPr txBox="1"/>
          <p:nvPr/>
        </p:nvSpPr>
        <p:spPr>
          <a:xfrm>
            <a:off x="563020" y="1716505"/>
            <a:ext cx="96554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1- Mexico (Frida Kahlo)</a:t>
            </a:r>
          </a:p>
          <a:p>
            <a:pPr algn="ctr"/>
            <a:endParaRPr lang="en-GB" sz="2800" dirty="0">
              <a:latin typeface="Letter-join Basic 40" panose="02000505000000020003" pitchFamily="50" charset="0"/>
            </a:endParaRPr>
          </a:p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2 – Romans </a:t>
            </a:r>
          </a:p>
          <a:p>
            <a:pPr algn="ctr"/>
            <a:endParaRPr lang="en-GB" sz="2800" dirty="0">
              <a:latin typeface="Letter-join Basic 40" panose="02000505000000020003" pitchFamily="50" charset="0"/>
            </a:endParaRPr>
          </a:p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3 – Space</a:t>
            </a:r>
          </a:p>
          <a:p>
            <a:pPr algn="ctr"/>
            <a:endParaRPr lang="en-GB" sz="2800" dirty="0">
              <a:latin typeface="Letter-join Basic 40" panose="02000505000000020003" pitchFamily="50" charset="0"/>
            </a:endParaRPr>
          </a:p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4 – Antarctica (Ernest Shackleton)</a:t>
            </a:r>
          </a:p>
          <a:p>
            <a:pPr algn="ctr"/>
            <a:endParaRPr lang="en-GB" sz="2800" dirty="0">
              <a:latin typeface="Letter-join Basic 40" panose="02000505000000020003" pitchFamily="50" charset="0"/>
            </a:endParaRPr>
          </a:p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5 – Scandinavia (Greta Thunberg</a:t>
            </a:r>
          </a:p>
          <a:p>
            <a:pPr algn="ctr"/>
            <a:endParaRPr lang="en-GB" sz="2800" dirty="0">
              <a:latin typeface="Letter-join Basic 40" panose="02000505000000020003" pitchFamily="50" charset="0"/>
            </a:endParaRPr>
          </a:p>
          <a:p>
            <a:pPr algn="ctr"/>
            <a:r>
              <a:rPr lang="en-GB" sz="2800" dirty="0">
                <a:latin typeface="Letter-join Basic 40" panose="02000505000000020003" pitchFamily="50" charset="0"/>
              </a:rPr>
              <a:t>Term 6 – Vikings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0D00BA-BEEB-7216-E8E8-151C96DD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28" y="379099"/>
            <a:ext cx="1752600" cy="22574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2BC5C6-395B-9962-EBCC-0AF6FADA3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3847" y="2843262"/>
            <a:ext cx="2655133" cy="19913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1B8D77-6A0C-DA8A-5F29-ADB7914D1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53" y="4077786"/>
            <a:ext cx="1342644" cy="134264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DAFBAC-FA3B-BB73-C6D3-EDFBF553C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3" y="5354066"/>
            <a:ext cx="1905172" cy="13354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F9A3E9-3E79-09BC-B8EC-372E9CCB8E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7802" y="2477955"/>
            <a:ext cx="1720421" cy="15998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6A3ECCC-A41E-8B32-BAF1-468518E7DB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77290" y="5261829"/>
            <a:ext cx="2038350" cy="14276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7AA65-20A8-5023-F4BD-CA57235136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4456" y="460059"/>
            <a:ext cx="28956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9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28E31F-A3D2-FE6F-AE3E-7CB2DF8CD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71BCF4-9F3B-F616-0F15-5F5BF211329D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E9281850-BA42-17DC-94CD-F01133F33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674" y="670265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212FBD6F-5A6D-8F4E-AEC8-1B1EAFFBA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1126526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C4ED72-B746-2FF1-0614-29FA13F33959}"/>
              </a:ext>
            </a:extLst>
          </p:cNvPr>
          <p:cNvSpPr txBox="1"/>
          <p:nvPr/>
        </p:nvSpPr>
        <p:spPr>
          <a:xfrm>
            <a:off x="444712" y="1379577"/>
            <a:ext cx="1056806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Year 5 PE will be on a </a:t>
            </a:r>
            <a:r>
              <a:rPr lang="en-GB" sz="3200" b="1" dirty="0">
                <a:latin typeface="Letter-join Basic 40" panose="02000505000000020003" pitchFamily="50" charset="0"/>
              </a:rPr>
              <a:t>Wednesday</a:t>
            </a:r>
            <a:r>
              <a:rPr lang="en-GB" sz="2800" dirty="0">
                <a:latin typeface="Letter-join Basic 40" panose="02000505000000020003" pitchFamily="50" charset="0"/>
              </a:rPr>
              <a:t> afternoon.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This will be the same day across the whole year.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sz="2800" dirty="0">
                <a:latin typeface="Letter-join Basic 40" panose="02000505000000020003" pitchFamily="50" charset="0"/>
              </a:rPr>
              <a:t>Swimming boosters for some children (separate letters have been sent out).</a:t>
            </a:r>
          </a:p>
          <a:p>
            <a:endParaRPr lang="en-GB" sz="2800" dirty="0">
              <a:latin typeface="Letter-join Basic 40" panose="02000505000000020003" pitchFamily="50" charset="0"/>
            </a:endParaRPr>
          </a:p>
          <a:p>
            <a:r>
              <a:rPr lang="en-GB" sz="2800" dirty="0">
                <a:latin typeface="Letter-join Basic 40" panose="02000505000000020003" pitchFamily="50" charset="0"/>
              </a:rPr>
              <a:t>PE kit – white or maroon t-shirt</a:t>
            </a:r>
          </a:p>
          <a:p>
            <a:r>
              <a:rPr lang="en-GB" sz="2800" dirty="0">
                <a:latin typeface="Letter-join Basic 40" panose="02000505000000020003" pitchFamily="50" charset="0"/>
              </a:rPr>
              <a:t>            black / navy shorts</a:t>
            </a:r>
          </a:p>
          <a:p>
            <a:r>
              <a:rPr lang="en-GB" sz="2800" dirty="0">
                <a:latin typeface="Letter-join Basic 40" panose="02000505000000020003" pitchFamily="50" charset="0"/>
              </a:rPr>
              <a:t>            suitable trainers </a:t>
            </a:r>
          </a:p>
          <a:p>
            <a:r>
              <a:rPr lang="en-GB" sz="2800" dirty="0">
                <a:latin typeface="Letter-join Basic 40" panose="02000505000000020003" pitchFamily="50" charset="0"/>
              </a:rPr>
              <a:t>            black, grey or navy joggers / jumper (when bad weather</a:t>
            </a:r>
          </a:p>
          <a:p>
            <a:r>
              <a:rPr lang="en-GB" sz="2800" dirty="0">
                <a:latin typeface="Letter-join Basic 40" panose="02000505000000020003" pitchFamily="50" charset="0"/>
              </a:rPr>
              <a:t>            long hair tied up</a:t>
            </a:r>
          </a:p>
        </p:txBody>
      </p:sp>
    </p:spTree>
    <p:extLst>
      <p:ext uri="{BB962C8B-B14F-4D97-AF65-F5344CB8AC3E}">
        <p14:creationId xmlns:p14="http://schemas.microsoft.com/office/powerpoint/2010/main" val="37134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6CD154-CF86-647D-7F90-573542D5E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9E6AF7B-B396-23F7-BACD-D48CF99CFD2C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ED87C192-BC2C-9FC0-8A4F-EB545589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674" y="670265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A12A2CE-75B4-7373-E5C3-0358AF262E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1126526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Homework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534D78-9CDB-7EFE-3A33-C80200835165}"/>
              </a:ext>
            </a:extLst>
          </p:cNvPr>
          <p:cNvSpPr txBox="1"/>
          <p:nvPr/>
        </p:nvSpPr>
        <p:spPr>
          <a:xfrm>
            <a:off x="489682" y="1675599"/>
            <a:ext cx="11702318" cy="585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1 piece of maths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1 piece of English 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C00000"/>
                </a:solidFill>
                <a:latin typeface="Letter-join Basic 40" panose="02000505000000020003" pitchFamily="50" charset="0"/>
              </a:rPr>
              <a:t>Minimum</a:t>
            </a:r>
            <a:r>
              <a:rPr lang="en-GB" sz="2800" dirty="0">
                <a:latin typeface="Letter-join Basic 40" panose="02000505000000020003" pitchFamily="50" charset="0"/>
              </a:rPr>
              <a:t> 3 reads + reading challenge 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Sent home on a Friday and due in by </a:t>
            </a:r>
            <a:r>
              <a:rPr lang="en-GB" sz="2800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Thursdays</a:t>
            </a:r>
            <a:r>
              <a:rPr lang="en-GB" sz="2800" dirty="0">
                <a:latin typeface="Letter-join Basic 40" panose="02000505000000020003" pitchFamily="50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Children will be rewarded with a dojo for each completed piece of homework! 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ADDD43-CDAC-2C92-689D-733BBD585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569" y="3344076"/>
            <a:ext cx="26670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96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9FC862-2DA4-B4EC-97E0-390985FCE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D1450C-C009-9003-4F6D-7A440AAFFA3B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EA98BF9C-79A1-7C06-E9CB-0EB43C23E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674" y="670265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B62ED43-5D75-2237-D520-D7547CC5A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1126526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Mobile Phones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091E4-5A76-2DDB-E2E0-D0D2ABAB8D94}"/>
              </a:ext>
            </a:extLst>
          </p:cNvPr>
          <p:cNvSpPr txBox="1"/>
          <p:nvPr/>
        </p:nvSpPr>
        <p:spPr>
          <a:xfrm>
            <a:off x="489682" y="1675599"/>
            <a:ext cx="11702318" cy="5209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Complete a </a:t>
            </a:r>
            <a:r>
              <a:rPr lang="en-GB" sz="2800" dirty="0">
                <a:solidFill>
                  <a:srgbClr val="C00000"/>
                </a:solidFill>
                <a:latin typeface="Letter-join Basic 40" panose="02000505000000020003" pitchFamily="50" charset="0"/>
              </a:rPr>
              <a:t>phone agreement form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Child </a:t>
            </a:r>
            <a:r>
              <a:rPr lang="en-GB" sz="2800" dirty="0">
                <a:solidFill>
                  <a:srgbClr val="C00000"/>
                </a:solidFill>
                <a:latin typeface="Letter-join Basic 40" panose="02000505000000020003" pitchFamily="50" charset="0"/>
              </a:rPr>
              <a:t>MUST</a:t>
            </a:r>
            <a:r>
              <a:rPr lang="en-GB" sz="2800" dirty="0">
                <a:latin typeface="Letter-join Basic 40" panose="02000505000000020003" pitchFamily="50" charset="0"/>
              </a:rPr>
              <a:t> hand their mobile to class teacher which will be stored safely in the classroom cupboard.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Not to be use on school premises. 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A3144D-E6A7-19A3-5E27-1FA11C43D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597624" y="4280158"/>
            <a:ext cx="10953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AF2627-2B3D-F645-3EEF-94410B5C0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A89C43-1831-A594-DC91-E4B8B8AD7123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EEFE5203-B286-7F0B-7AEB-6EA1837F7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674" y="670265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2B0812E-632C-318F-5E3D-3429B8627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1126526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Key Dates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ADCB41-A4FA-FD80-73CF-A31C63A7A0DA}"/>
              </a:ext>
            </a:extLst>
          </p:cNvPr>
          <p:cNvSpPr txBox="1"/>
          <p:nvPr/>
        </p:nvSpPr>
        <p:spPr>
          <a:xfrm>
            <a:off x="363557" y="1651182"/>
            <a:ext cx="11702318" cy="650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Swimming boosters – September 15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r>
              <a:rPr lang="en-GB" sz="2800" dirty="0">
                <a:latin typeface="Letter-join Basic 40" panose="02000505000000020003" pitchFamily="50" charset="0"/>
              </a:rPr>
              <a:t>, 22</a:t>
            </a:r>
            <a:r>
              <a:rPr lang="en-GB" sz="2800" baseline="30000" dirty="0">
                <a:latin typeface="Letter-join Basic 40" panose="02000505000000020003" pitchFamily="50" charset="0"/>
              </a:rPr>
              <a:t>nd</a:t>
            </a:r>
            <a:r>
              <a:rPr lang="en-GB" sz="2800" dirty="0">
                <a:latin typeface="Letter-join Basic 40" panose="02000505000000020003" pitchFamily="50" charset="0"/>
              </a:rPr>
              <a:t> and 29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                             October 6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r>
              <a:rPr lang="en-GB" sz="2800" dirty="0">
                <a:latin typeface="Letter-join Basic 40" panose="02000505000000020003" pitchFamily="50" charset="0"/>
              </a:rPr>
              <a:t>, 13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r>
              <a:rPr lang="en-GB" sz="2800" dirty="0">
                <a:latin typeface="Letter-join Basic 40" panose="02000505000000020003" pitchFamily="50" charset="0"/>
              </a:rPr>
              <a:t> and 20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Harvest festival and crafts – Thursday 8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r>
              <a:rPr lang="en-GB" sz="2800" dirty="0">
                <a:latin typeface="Letter-join Basic 40" panose="02000505000000020003" pitchFamily="50" charset="0"/>
              </a:rPr>
              <a:t> October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School trip – Tuesday 3</a:t>
            </a:r>
            <a:r>
              <a:rPr lang="en-GB" sz="2800" baseline="30000" dirty="0">
                <a:latin typeface="Letter-join Basic 40" panose="02000505000000020003" pitchFamily="50" charset="0"/>
              </a:rPr>
              <a:t>rd</a:t>
            </a:r>
            <a:r>
              <a:rPr lang="en-GB" sz="2800" dirty="0">
                <a:latin typeface="Letter-join Basic 40" panose="02000505000000020003" pitchFamily="50" charset="0"/>
              </a:rPr>
              <a:t> November and TBC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2800" dirty="0">
                <a:latin typeface="Letter-join Basic 40" panose="02000505000000020003" pitchFamily="50" charset="0"/>
              </a:rPr>
              <a:t>Christmas carol service – Thursday 10</a:t>
            </a:r>
            <a:r>
              <a:rPr lang="en-GB" sz="2800" baseline="30000" dirty="0">
                <a:latin typeface="Letter-join Basic 40" panose="02000505000000020003" pitchFamily="50" charset="0"/>
              </a:rPr>
              <a:t>th</a:t>
            </a:r>
            <a:r>
              <a:rPr lang="en-GB" sz="2800" dirty="0">
                <a:latin typeface="Letter-join Basic 40" panose="02000505000000020003" pitchFamily="50" charset="0"/>
              </a:rPr>
              <a:t> December 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CACC9C-667C-140C-6F16-8A73E575A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643" y="2656516"/>
            <a:ext cx="2033822" cy="15644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F659EB-C31B-F275-289D-ED325ADE2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4006" y="4412793"/>
            <a:ext cx="2644437" cy="151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01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148F30-FE60-301E-24AE-6A053C0D3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98B0119-ACE6-0F30-8BF6-8024247B7733}"/>
              </a:ext>
            </a:extLst>
          </p:cNvPr>
          <p:cNvGraphicFramePr>
            <a:graphicFrameLocks noGrp="1"/>
          </p:cNvGraphicFramePr>
          <p:nvPr/>
        </p:nvGraphicFramePr>
        <p:xfrm>
          <a:off x="0" y="19293"/>
          <a:ext cx="12192000" cy="27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60803192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8158135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453614715"/>
                    </a:ext>
                  </a:extLst>
                </a:gridCol>
              </a:tblGrid>
              <a:tr h="25502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Curious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/>
                        <a:t>Inspired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Resilient</a:t>
                      </a:r>
                    </a:p>
                  </a:txBody>
                  <a:tcP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096672"/>
                  </a:ext>
                </a:extLst>
              </a:tr>
            </a:tbl>
          </a:graphicData>
        </a:graphic>
      </p:graphicFrame>
      <p:pic>
        <p:nvPicPr>
          <p:cNvPr id="21" name="Picture 1" descr="CPPS circle logo[1]">
            <a:extLst>
              <a:ext uri="{FF2B5EF4-FFF2-40B4-BE49-F238E27FC236}">
                <a16:creationId xmlns:a16="http://schemas.microsoft.com/office/drawing/2014/main" id="{E9EAC6D7-AEAD-EDE5-A1B5-A6F0CF9A8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674" y="670265"/>
            <a:ext cx="1838791" cy="161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D32C43D-2EC9-0423-1882-9C79F635E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4656"/>
            <a:ext cx="9144000" cy="1126526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latin typeface="Letter-join Basic 40" panose="02000505000000020003" pitchFamily="50" charset="0"/>
              </a:rPr>
              <a:t>Contact 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43DE9-1BA5-1510-33B1-ABBA9C47D1C4}"/>
              </a:ext>
            </a:extLst>
          </p:cNvPr>
          <p:cNvSpPr txBox="1"/>
          <p:nvPr/>
        </p:nvSpPr>
        <p:spPr>
          <a:xfrm>
            <a:off x="959370" y="2085576"/>
            <a:ext cx="11702318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  <a:p>
            <a:pPr>
              <a:lnSpc>
                <a:spcPct val="150000"/>
              </a:lnSpc>
            </a:pPr>
            <a:endParaRPr lang="en-GB" sz="2800" dirty="0">
              <a:latin typeface="Letter-join Basic 40" panose="02000505000000020003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6A8777-BA50-A550-41A4-E1AB6605DA68}"/>
              </a:ext>
            </a:extLst>
          </p:cNvPr>
          <p:cNvSpPr txBox="1"/>
          <p:nvPr/>
        </p:nvSpPr>
        <p:spPr>
          <a:xfrm>
            <a:off x="1903751" y="2664331"/>
            <a:ext cx="1004341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Letter-join Basic 40" panose="02000505000000020003" pitchFamily="50" charset="0"/>
              </a:rPr>
              <a:t>Miss Patten – </a:t>
            </a:r>
            <a:r>
              <a:rPr lang="en-GB" sz="2800" dirty="0">
                <a:latin typeface="Letter-join Basic 40" panose="02000505000000020003" pitchFamily="50" charset="0"/>
                <a:hlinkClick r:id="rId3"/>
              </a:rPr>
              <a:t>hpatten@covinghampark.bluekitetrust.org</a:t>
            </a:r>
            <a:endParaRPr lang="en-GB" sz="2800" dirty="0">
              <a:latin typeface="Letter-join Basic 40" panose="02000505000000020003" pitchFamily="50" charset="0"/>
            </a:endParaRPr>
          </a:p>
          <a:p>
            <a:endParaRPr lang="en-GB" sz="2800" dirty="0">
              <a:latin typeface="Letter-join Basic 40" panose="02000505000000020003" pitchFamily="50" charset="0"/>
            </a:endParaRPr>
          </a:p>
          <a:p>
            <a:r>
              <a:rPr lang="en-GB" sz="2800" dirty="0">
                <a:latin typeface="Letter-join Basic 40" panose="02000505000000020003" pitchFamily="50" charset="0"/>
              </a:rPr>
              <a:t>Mrs Heenan – </a:t>
            </a:r>
            <a:r>
              <a:rPr lang="en-GB" sz="2800" dirty="0">
                <a:latin typeface="Letter-join Basic 40" panose="02000505000000020003" pitchFamily="50" charset="0"/>
                <a:hlinkClick r:id="rId4"/>
              </a:rPr>
              <a:t>theenan@covinghampark.bluekitetrust.org</a:t>
            </a:r>
            <a:endParaRPr lang="en-GB" sz="2800" dirty="0">
              <a:latin typeface="Letter-join Basic 40" panose="02000505000000020003" pitchFamily="50" charset="0"/>
            </a:endParaRPr>
          </a:p>
          <a:p>
            <a:endParaRPr lang="en-GB" sz="2800" dirty="0">
              <a:latin typeface="Letter-join Basic 40" panose="02000505000000020003" pitchFamily="50" charset="0"/>
            </a:endParaRPr>
          </a:p>
          <a:p>
            <a:r>
              <a:rPr lang="en-GB" sz="2800" dirty="0">
                <a:latin typeface="Letter-join Basic 40" panose="02000505000000020003" pitchFamily="50" charset="0"/>
              </a:rPr>
              <a:t>Class dojo </a:t>
            </a:r>
          </a:p>
          <a:p>
            <a:endParaRPr lang="en-GB" sz="2800" dirty="0">
              <a:latin typeface="Letter-join Basic 40" panose="02000505000000020003" pitchFamily="50" charset="0"/>
            </a:endParaRPr>
          </a:p>
          <a:p>
            <a:r>
              <a:rPr lang="en-GB" sz="2800" dirty="0">
                <a:latin typeface="Letter-join Basic 40" panose="02000505000000020003" pitchFamily="50" charset="0"/>
              </a:rPr>
              <a:t>School office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F6211E-B718-019B-663B-82252B7BE5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9144" y="370025"/>
            <a:ext cx="1620452" cy="185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0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333</Words>
  <Application>Microsoft Office PowerPoint</Application>
  <PresentationFormat>Widescreen</PresentationFormat>
  <Paragraphs>80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Letter-join Basic 40</vt:lpstr>
      <vt:lpstr>Office Theme</vt:lpstr>
      <vt:lpstr>Welcome to year 5  Miss Patten – Maple class teacher Mrs Heenan – Rowan class teacher  Mrs Hire – Teaching Assistant  Miss Patten – 1:1 teaching assistant (Rowan) Mrs Tunmore – 1:1 teaching assistant (Maple)  </vt:lpstr>
      <vt:lpstr>PowerPoint Presentation</vt:lpstr>
      <vt:lpstr>PE</vt:lpstr>
      <vt:lpstr>Homework</vt:lpstr>
      <vt:lpstr>Mobile Phones</vt:lpstr>
      <vt:lpstr>Key Dates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Hana Patten</dc:creator>
  <cp:lastModifiedBy>Hana Patten</cp:lastModifiedBy>
  <cp:revision>2</cp:revision>
  <dcterms:created xsi:type="dcterms:W3CDTF">2026-09-04T20:16:05Z</dcterms:created>
  <dcterms:modified xsi:type="dcterms:W3CDTF">2026-09-08T17:56:26Z</dcterms:modified>
</cp:coreProperties>
</file>